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24"/>
  </p:notesMasterIdLst>
  <p:sldIdLst>
    <p:sldId id="256" r:id="rId2"/>
    <p:sldId id="257" r:id="rId3"/>
    <p:sldId id="258" r:id="rId4"/>
    <p:sldId id="281" r:id="rId5"/>
    <p:sldId id="275" r:id="rId6"/>
    <p:sldId id="274" r:id="rId7"/>
    <p:sldId id="282" r:id="rId8"/>
    <p:sldId id="268" r:id="rId9"/>
    <p:sldId id="267" r:id="rId10"/>
    <p:sldId id="284" r:id="rId11"/>
    <p:sldId id="266" r:id="rId12"/>
    <p:sldId id="260" r:id="rId13"/>
    <p:sldId id="285" r:id="rId14"/>
    <p:sldId id="261" r:id="rId15"/>
    <p:sldId id="262" r:id="rId16"/>
    <p:sldId id="276" r:id="rId17"/>
    <p:sldId id="264" r:id="rId18"/>
    <p:sldId id="288" r:id="rId19"/>
    <p:sldId id="290" r:id="rId20"/>
    <p:sldId id="291" r:id="rId21"/>
    <p:sldId id="28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86"/>
    <p:restoredTop sz="95213"/>
  </p:normalViewPr>
  <p:slideViewPr>
    <p:cSldViewPr snapToGrid="0" snapToObjects="1">
      <p:cViewPr varScale="1">
        <p:scale>
          <a:sx n="100" d="100"/>
          <a:sy n="100" d="100"/>
        </p:scale>
        <p:origin x="3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7B937-EB24-6440-B678-D0E77C25AACD}" type="doc">
      <dgm:prSet loTypeId="urn:microsoft.com/office/officeart/2005/8/layout/bProcess2" loCatId="" qsTypeId="urn:microsoft.com/office/officeart/2005/8/quickstyle/simple1" qsCatId="simple" csTypeId="urn:microsoft.com/office/officeart/2005/8/colors/accent1_2" csCatId="accent1" phldr="1"/>
      <dgm:spPr/>
    </dgm:pt>
    <dgm:pt modelId="{51601A5F-04E4-DA49-BDE0-FA6D37280D0B}">
      <dgm:prSet phldrT="[文字]" custT="1"/>
      <dgm:spPr/>
      <dgm:t>
        <a:bodyPr/>
        <a:lstStyle/>
        <a:p>
          <a:r>
            <a:rPr lang="zh-TW" altLang="en-US" sz="1900" dirty="0"/>
            <a:t>人臉偵測</a:t>
          </a:r>
        </a:p>
      </dgm:t>
    </dgm:pt>
    <dgm:pt modelId="{EBB24D96-2F35-FF4A-8810-53FD6753E160}" type="parTrans" cxnId="{E5EF1225-0745-4B4E-8CFE-F3F02CD4274C}">
      <dgm:prSet/>
      <dgm:spPr/>
      <dgm:t>
        <a:bodyPr/>
        <a:lstStyle/>
        <a:p>
          <a:endParaRPr lang="zh-TW" altLang="en-US"/>
        </a:p>
      </dgm:t>
    </dgm:pt>
    <dgm:pt modelId="{8C52F43A-2D04-CA4D-9D90-8190CD94BC12}" type="sibTrans" cxnId="{E5EF1225-0745-4B4E-8CFE-F3F02CD4274C}">
      <dgm:prSet/>
      <dgm:spPr/>
      <dgm:t>
        <a:bodyPr/>
        <a:lstStyle/>
        <a:p>
          <a:endParaRPr lang="zh-TW" altLang="en-US"/>
        </a:p>
      </dgm:t>
    </dgm:pt>
    <dgm:pt modelId="{3D516C8E-3FC3-0649-A7B1-96505D64827C}">
      <dgm:prSet phldrT="[文字]"/>
      <dgm:spPr/>
      <dgm:t>
        <a:bodyPr/>
        <a:lstStyle/>
        <a:p>
          <a:r>
            <a:rPr lang="zh-TW" altLang="en-US" dirty="0"/>
            <a:t>人臉辨識</a:t>
          </a:r>
        </a:p>
      </dgm:t>
    </dgm:pt>
    <dgm:pt modelId="{6865705B-4848-7A48-8B58-B07E45FF24BA}" type="parTrans" cxnId="{7AF8FFCB-740A-804A-B4D3-B1DA805C5133}">
      <dgm:prSet/>
      <dgm:spPr/>
      <dgm:t>
        <a:bodyPr/>
        <a:lstStyle/>
        <a:p>
          <a:endParaRPr lang="zh-TW" altLang="en-US"/>
        </a:p>
      </dgm:t>
    </dgm:pt>
    <dgm:pt modelId="{17E558F3-46DB-AA42-97E4-D8B3A36CEAAA}" type="sibTrans" cxnId="{7AF8FFCB-740A-804A-B4D3-B1DA805C5133}">
      <dgm:prSet/>
      <dgm:spPr/>
      <dgm:t>
        <a:bodyPr/>
        <a:lstStyle/>
        <a:p>
          <a:endParaRPr lang="zh-TW" altLang="en-US"/>
        </a:p>
      </dgm:t>
    </dgm:pt>
    <dgm:pt modelId="{CF4B222D-AEDB-4A43-B5B7-7F29CA0D9984}">
      <dgm:prSet phldrT="[文字]"/>
      <dgm:spPr/>
      <dgm:t>
        <a:bodyPr/>
        <a:lstStyle/>
        <a:p>
          <a:pPr algn="ctr"/>
          <a:r>
            <a:rPr lang="zh-TW" altLang="en-US" dirty="0"/>
            <a:t>影像預處理</a:t>
          </a:r>
          <a:br>
            <a:rPr lang="en-US" altLang="zh-TW" dirty="0"/>
          </a:br>
          <a:r>
            <a:rPr lang="zh-TW" altLang="en-US" dirty="0"/>
            <a:t>（人臉偵測）</a:t>
          </a:r>
        </a:p>
      </dgm:t>
    </dgm:pt>
    <dgm:pt modelId="{5AA7C117-60DB-F149-82F4-FC9836469AE6}" type="parTrans" cxnId="{576951BF-0F26-C940-8581-9C7290C425CC}">
      <dgm:prSet/>
      <dgm:spPr/>
      <dgm:t>
        <a:bodyPr/>
        <a:lstStyle/>
        <a:p>
          <a:endParaRPr lang="zh-TW" altLang="en-US"/>
        </a:p>
      </dgm:t>
    </dgm:pt>
    <dgm:pt modelId="{89FB4414-C785-7442-8A87-CCEDB03F2D27}" type="sibTrans" cxnId="{576951BF-0F26-C940-8581-9C7290C425CC}">
      <dgm:prSet/>
      <dgm:spPr/>
      <dgm:t>
        <a:bodyPr/>
        <a:lstStyle/>
        <a:p>
          <a:endParaRPr lang="zh-TW" altLang="en-US"/>
        </a:p>
      </dgm:t>
    </dgm:pt>
    <dgm:pt modelId="{AA2EE4C2-C564-1543-B064-D2059D01D966}">
      <dgm:prSet phldrT="[文字]" custT="1"/>
      <dgm:spPr/>
      <dgm:t>
        <a:bodyPr/>
        <a:lstStyle/>
        <a:p>
          <a:r>
            <a:rPr lang="zh-TW" altLang="en-US" sz="1900" dirty="0"/>
            <a:t>影像預處理</a:t>
          </a:r>
          <a:br>
            <a:rPr lang="en-US" altLang="zh-TW" sz="1900" dirty="0"/>
          </a:br>
          <a:r>
            <a:rPr lang="zh-TW" altLang="en-US" sz="1900" dirty="0"/>
            <a:t>（人臉辨識）</a:t>
          </a:r>
        </a:p>
      </dgm:t>
    </dgm:pt>
    <dgm:pt modelId="{E35E2399-AE77-304B-9566-83BAA7577004}" type="parTrans" cxnId="{3C9CC6F4-817F-E140-8C17-9D3B4A3CF85C}">
      <dgm:prSet/>
      <dgm:spPr/>
      <dgm:t>
        <a:bodyPr/>
        <a:lstStyle/>
        <a:p>
          <a:endParaRPr lang="zh-TW" altLang="en-US"/>
        </a:p>
      </dgm:t>
    </dgm:pt>
    <dgm:pt modelId="{F388ECDE-F4A9-C34D-AE7E-AD8767C3815F}" type="sibTrans" cxnId="{3C9CC6F4-817F-E140-8C17-9D3B4A3CF85C}">
      <dgm:prSet/>
      <dgm:spPr/>
      <dgm:t>
        <a:bodyPr/>
        <a:lstStyle/>
        <a:p>
          <a:endParaRPr lang="zh-TW" altLang="en-US"/>
        </a:p>
      </dgm:t>
    </dgm:pt>
    <dgm:pt modelId="{DDBF2718-9894-0B4A-BD6A-902D0037549D}">
      <dgm:prSet phldrT="[文字]" custT="1"/>
      <dgm:spPr/>
      <dgm:t>
        <a:bodyPr/>
        <a:lstStyle/>
        <a:p>
          <a:r>
            <a:rPr lang="zh-TW" altLang="en-US" dirty="0"/>
            <a:t>人臉特徵點偵測</a:t>
          </a:r>
          <a:endParaRPr lang="zh-TW" altLang="en-US" sz="1900" dirty="0"/>
        </a:p>
      </dgm:t>
    </dgm:pt>
    <dgm:pt modelId="{69D3FA84-B8A9-684B-88A1-C3EDDF7155C8}" type="parTrans" cxnId="{41802D47-7D86-E84D-B7AD-7277DEF2D27C}">
      <dgm:prSet/>
      <dgm:spPr/>
      <dgm:t>
        <a:bodyPr/>
        <a:lstStyle/>
        <a:p>
          <a:endParaRPr lang="zh-TW" altLang="en-US"/>
        </a:p>
      </dgm:t>
    </dgm:pt>
    <dgm:pt modelId="{12756020-0973-FB48-8855-E670E14D109A}" type="sibTrans" cxnId="{41802D47-7D86-E84D-B7AD-7277DEF2D27C}">
      <dgm:prSet/>
      <dgm:spPr/>
      <dgm:t>
        <a:bodyPr/>
        <a:lstStyle/>
        <a:p>
          <a:endParaRPr lang="zh-TW" altLang="en-US"/>
        </a:p>
      </dgm:t>
    </dgm:pt>
    <dgm:pt modelId="{F36C82DF-8EB4-9743-B42D-4C51533E50E6}">
      <dgm:prSet phldrT="[文字]" custT="1"/>
      <dgm:spPr/>
      <dgm:t>
        <a:bodyPr/>
        <a:lstStyle/>
        <a:p>
          <a:r>
            <a:rPr lang="zh-TW" altLang="en-US" sz="1900" dirty="0"/>
            <a:t>人臉對齊</a:t>
          </a:r>
        </a:p>
      </dgm:t>
    </dgm:pt>
    <dgm:pt modelId="{98029F60-CB1F-C74C-9047-372064DB8616}" type="parTrans" cxnId="{233470B5-A1A3-8140-9C28-1F0CAAE9F3D2}">
      <dgm:prSet/>
      <dgm:spPr/>
      <dgm:t>
        <a:bodyPr/>
        <a:lstStyle/>
        <a:p>
          <a:endParaRPr lang="zh-TW" altLang="en-US"/>
        </a:p>
      </dgm:t>
    </dgm:pt>
    <dgm:pt modelId="{B471E780-08A9-894F-B067-6E9E8F71C884}" type="sibTrans" cxnId="{233470B5-A1A3-8140-9C28-1F0CAAE9F3D2}">
      <dgm:prSet/>
      <dgm:spPr/>
      <dgm:t>
        <a:bodyPr/>
        <a:lstStyle/>
        <a:p>
          <a:endParaRPr lang="zh-TW" altLang="en-US"/>
        </a:p>
      </dgm:t>
    </dgm:pt>
    <dgm:pt modelId="{C989D1CD-00F9-014E-8370-8BA99A83D120}" type="pres">
      <dgm:prSet presAssocID="{60D7B937-EB24-6440-B678-D0E77C25AACD}" presName="diagram" presStyleCnt="0">
        <dgm:presLayoutVars>
          <dgm:dir/>
          <dgm:resizeHandles/>
        </dgm:presLayoutVars>
      </dgm:prSet>
      <dgm:spPr/>
    </dgm:pt>
    <dgm:pt modelId="{6726A4AB-DB59-DC47-A005-207EA0C7165E}" type="pres">
      <dgm:prSet presAssocID="{CF4B222D-AEDB-4A43-B5B7-7F29CA0D9984}" presName="firstNode" presStyleLbl="node1" presStyleIdx="0" presStyleCnt="6">
        <dgm:presLayoutVars>
          <dgm:bulletEnabled val="1"/>
        </dgm:presLayoutVars>
      </dgm:prSet>
      <dgm:spPr/>
    </dgm:pt>
    <dgm:pt modelId="{A6B6CC0A-AE4E-464F-8366-4C51E41FFA96}" type="pres">
      <dgm:prSet presAssocID="{89FB4414-C785-7442-8A87-CCEDB03F2D27}" presName="sibTrans" presStyleLbl="sibTrans2D1" presStyleIdx="0" presStyleCnt="5"/>
      <dgm:spPr/>
    </dgm:pt>
    <dgm:pt modelId="{ACB8D9B0-1969-E140-AA30-76E83B541EA6}" type="pres">
      <dgm:prSet presAssocID="{51601A5F-04E4-DA49-BDE0-FA6D37280D0B}" presName="middleNode" presStyleCnt="0"/>
      <dgm:spPr/>
    </dgm:pt>
    <dgm:pt modelId="{2857F6EA-255C-6B43-B0B1-C34E6432D1CB}" type="pres">
      <dgm:prSet presAssocID="{51601A5F-04E4-DA49-BDE0-FA6D37280D0B}" presName="padding" presStyleLbl="node1" presStyleIdx="0" presStyleCnt="6"/>
      <dgm:spPr/>
    </dgm:pt>
    <dgm:pt modelId="{601FE2D4-B380-C446-B487-9310FE4D1F97}" type="pres">
      <dgm:prSet presAssocID="{51601A5F-04E4-DA49-BDE0-FA6D37280D0B}" presName="shape" presStyleLbl="node1" presStyleIdx="1" presStyleCnt="6" custScaleX="144022" custScaleY="144022">
        <dgm:presLayoutVars>
          <dgm:bulletEnabled val="1"/>
        </dgm:presLayoutVars>
      </dgm:prSet>
      <dgm:spPr/>
    </dgm:pt>
    <dgm:pt modelId="{6DCB1514-730C-E548-9343-6811F1EB0D34}" type="pres">
      <dgm:prSet presAssocID="{8C52F43A-2D04-CA4D-9D90-8190CD94BC12}" presName="sibTrans" presStyleLbl="sibTrans2D1" presStyleIdx="1" presStyleCnt="5"/>
      <dgm:spPr/>
    </dgm:pt>
    <dgm:pt modelId="{7CCE635E-AD99-714B-9F35-511E69646029}" type="pres">
      <dgm:prSet presAssocID="{DDBF2718-9894-0B4A-BD6A-902D0037549D}" presName="middleNode" presStyleCnt="0"/>
      <dgm:spPr/>
    </dgm:pt>
    <dgm:pt modelId="{E13A528C-75ED-A248-A413-5704CE32E411}" type="pres">
      <dgm:prSet presAssocID="{DDBF2718-9894-0B4A-BD6A-902D0037549D}" presName="padding" presStyleLbl="node1" presStyleIdx="1" presStyleCnt="6"/>
      <dgm:spPr/>
    </dgm:pt>
    <dgm:pt modelId="{099BA8B9-BEC8-1741-8C7A-9132893CE560}" type="pres">
      <dgm:prSet presAssocID="{DDBF2718-9894-0B4A-BD6A-902D0037549D}" presName="shape" presStyleLbl="node1" presStyleIdx="2" presStyleCnt="6" custScaleX="132808" custScaleY="132808">
        <dgm:presLayoutVars>
          <dgm:bulletEnabled val="1"/>
        </dgm:presLayoutVars>
      </dgm:prSet>
      <dgm:spPr/>
    </dgm:pt>
    <dgm:pt modelId="{D320BE6F-170F-C34A-9A4B-8C080967BCA6}" type="pres">
      <dgm:prSet presAssocID="{12756020-0973-FB48-8855-E670E14D109A}" presName="sibTrans" presStyleLbl="sibTrans2D1" presStyleIdx="2" presStyleCnt="5"/>
      <dgm:spPr/>
    </dgm:pt>
    <dgm:pt modelId="{7B07C3F0-6B59-D34C-A4B0-1368E61C2A77}" type="pres">
      <dgm:prSet presAssocID="{F36C82DF-8EB4-9743-B42D-4C51533E50E6}" presName="middleNode" presStyleCnt="0"/>
      <dgm:spPr/>
    </dgm:pt>
    <dgm:pt modelId="{7C465E0C-2CAE-5743-869D-BDDEB1999DD6}" type="pres">
      <dgm:prSet presAssocID="{F36C82DF-8EB4-9743-B42D-4C51533E50E6}" presName="padding" presStyleLbl="node1" presStyleIdx="2" presStyleCnt="6"/>
      <dgm:spPr/>
    </dgm:pt>
    <dgm:pt modelId="{8E9FCEC3-ADC1-9143-9FED-A9ACBDEEC61A}" type="pres">
      <dgm:prSet presAssocID="{F36C82DF-8EB4-9743-B42D-4C51533E50E6}" presName="shape" presStyleLbl="node1" presStyleIdx="3" presStyleCnt="6" custScaleX="121370" custScaleY="121370">
        <dgm:presLayoutVars>
          <dgm:bulletEnabled val="1"/>
        </dgm:presLayoutVars>
      </dgm:prSet>
      <dgm:spPr/>
    </dgm:pt>
    <dgm:pt modelId="{7EEBC9AF-7F6E-CE42-8654-CA3FF0E2C131}" type="pres">
      <dgm:prSet presAssocID="{B471E780-08A9-894F-B067-6E9E8F71C884}" presName="sibTrans" presStyleLbl="sibTrans2D1" presStyleIdx="3" presStyleCnt="5"/>
      <dgm:spPr/>
    </dgm:pt>
    <dgm:pt modelId="{0B6BB3FE-1745-C942-A406-F7B96BC28C37}" type="pres">
      <dgm:prSet presAssocID="{AA2EE4C2-C564-1543-B064-D2059D01D966}" presName="middleNode" presStyleCnt="0"/>
      <dgm:spPr/>
    </dgm:pt>
    <dgm:pt modelId="{13619CC8-5911-5A4C-B3A7-65DD46E484BA}" type="pres">
      <dgm:prSet presAssocID="{AA2EE4C2-C564-1543-B064-D2059D01D966}" presName="padding" presStyleLbl="node1" presStyleIdx="3" presStyleCnt="6"/>
      <dgm:spPr/>
    </dgm:pt>
    <dgm:pt modelId="{CFFE3A1A-A555-004E-88D6-0A27256F5FF7}" type="pres">
      <dgm:prSet presAssocID="{AA2EE4C2-C564-1543-B064-D2059D01D966}" presName="shape" presStyleLbl="node1" presStyleIdx="4" presStyleCnt="6" custScaleX="149925" custScaleY="149925">
        <dgm:presLayoutVars>
          <dgm:bulletEnabled val="1"/>
        </dgm:presLayoutVars>
      </dgm:prSet>
      <dgm:spPr/>
    </dgm:pt>
    <dgm:pt modelId="{A59194C6-A675-314C-81F4-943E1421B5BA}" type="pres">
      <dgm:prSet presAssocID="{F388ECDE-F4A9-C34D-AE7E-AD8767C3815F}" presName="sibTrans" presStyleLbl="sibTrans2D1" presStyleIdx="4" presStyleCnt="5"/>
      <dgm:spPr/>
    </dgm:pt>
    <dgm:pt modelId="{45BAC6A5-FCCC-9041-AB34-602C537624DB}" type="pres">
      <dgm:prSet presAssocID="{3D516C8E-3FC3-0649-A7B1-96505D64827C}" presName="lastNode" presStyleLbl="node1" presStyleIdx="5" presStyleCnt="6" custScaleX="111221" custScaleY="111311">
        <dgm:presLayoutVars>
          <dgm:bulletEnabled val="1"/>
        </dgm:presLayoutVars>
      </dgm:prSet>
      <dgm:spPr/>
    </dgm:pt>
  </dgm:ptLst>
  <dgm:cxnLst>
    <dgm:cxn modelId="{C7E24A0F-FF34-1348-A658-418D3A04E449}" type="presOf" srcId="{8C52F43A-2D04-CA4D-9D90-8190CD94BC12}" destId="{6DCB1514-730C-E548-9343-6811F1EB0D34}" srcOrd="0" destOrd="0" presId="urn:microsoft.com/office/officeart/2005/8/layout/bProcess2"/>
    <dgm:cxn modelId="{97DFE222-CC8C-B24E-A626-FF6269C63666}" type="presOf" srcId="{51601A5F-04E4-DA49-BDE0-FA6D37280D0B}" destId="{601FE2D4-B380-C446-B487-9310FE4D1F97}" srcOrd="0" destOrd="0" presId="urn:microsoft.com/office/officeart/2005/8/layout/bProcess2"/>
    <dgm:cxn modelId="{E5EF1225-0745-4B4E-8CFE-F3F02CD4274C}" srcId="{60D7B937-EB24-6440-B678-D0E77C25AACD}" destId="{51601A5F-04E4-DA49-BDE0-FA6D37280D0B}" srcOrd="1" destOrd="0" parTransId="{EBB24D96-2F35-FF4A-8810-53FD6753E160}" sibTransId="{8C52F43A-2D04-CA4D-9D90-8190CD94BC12}"/>
    <dgm:cxn modelId="{AD76EB3A-2AA0-9749-9B06-EDDDD6BBD66E}" type="presOf" srcId="{12756020-0973-FB48-8855-E670E14D109A}" destId="{D320BE6F-170F-C34A-9A4B-8C080967BCA6}" srcOrd="0" destOrd="0" presId="urn:microsoft.com/office/officeart/2005/8/layout/bProcess2"/>
    <dgm:cxn modelId="{41802D47-7D86-E84D-B7AD-7277DEF2D27C}" srcId="{60D7B937-EB24-6440-B678-D0E77C25AACD}" destId="{DDBF2718-9894-0B4A-BD6A-902D0037549D}" srcOrd="2" destOrd="0" parTransId="{69D3FA84-B8A9-684B-88A1-C3EDDF7155C8}" sibTransId="{12756020-0973-FB48-8855-E670E14D109A}"/>
    <dgm:cxn modelId="{E13C6554-ADBF-E946-8A50-0E3AAEA1BBFD}" type="presOf" srcId="{89FB4414-C785-7442-8A87-CCEDB03F2D27}" destId="{A6B6CC0A-AE4E-464F-8366-4C51E41FFA96}" srcOrd="0" destOrd="0" presId="urn:microsoft.com/office/officeart/2005/8/layout/bProcess2"/>
    <dgm:cxn modelId="{D4159869-95A5-014D-BB7E-5366B567EA50}" type="presOf" srcId="{F36C82DF-8EB4-9743-B42D-4C51533E50E6}" destId="{8E9FCEC3-ADC1-9143-9FED-A9ACBDEEC61A}" srcOrd="0" destOrd="0" presId="urn:microsoft.com/office/officeart/2005/8/layout/bProcess2"/>
    <dgm:cxn modelId="{2161546A-8B4F-7D44-A50C-E739D5BD4DF6}" type="presOf" srcId="{F388ECDE-F4A9-C34D-AE7E-AD8767C3815F}" destId="{A59194C6-A675-314C-81F4-943E1421B5BA}" srcOrd="0" destOrd="0" presId="urn:microsoft.com/office/officeart/2005/8/layout/bProcess2"/>
    <dgm:cxn modelId="{8811CB6C-886A-CB47-A4D0-FE7745602470}" type="presOf" srcId="{CF4B222D-AEDB-4A43-B5B7-7F29CA0D9984}" destId="{6726A4AB-DB59-DC47-A005-207EA0C7165E}" srcOrd="0" destOrd="0" presId="urn:microsoft.com/office/officeart/2005/8/layout/bProcess2"/>
    <dgm:cxn modelId="{9382C176-DC16-F94D-AF0A-FD1B531326B6}" type="presOf" srcId="{60D7B937-EB24-6440-B678-D0E77C25AACD}" destId="{C989D1CD-00F9-014E-8370-8BA99A83D120}" srcOrd="0" destOrd="0" presId="urn:microsoft.com/office/officeart/2005/8/layout/bProcess2"/>
    <dgm:cxn modelId="{5B6BFE78-9A80-F94D-A0E2-C0584E5E73DD}" type="presOf" srcId="{B471E780-08A9-894F-B067-6E9E8F71C884}" destId="{7EEBC9AF-7F6E-CE42-8654-CA3FF0E2C131}" srcOrd="0" destOrd="0" presId="urn:microsoft.com/office/officeart/2005/8/layout/bProcess2"/>
    <dgm:cxn modelId="{3EF07682-357F-744F-8EEF-69E7E18D19C4}" type="presOf" srcId="{DDBF2718-9894-0B4A-BD6A-902D0037549D}" destId="{099BA8B9-BEC8-1741-8C7A-9132893CE560}" srcOrd="0" destOrd="0" presId="urn:microsoft.com/office/officeart/2005/8/layout/bProcess2"/>
    <dgm:cxn modelId="{368665B3-5C23-1F49-86C6-A3084E564408}" type="presOf" srcId="{AA2EE4C2-C564-1543-B064-D2059D01D966}" destId="{CFFE3A1A-A555-004E-88D6-0A27256F5FF7}" srcOrd="0" destOrd="0" presId="urn:microsoft.com/office/officeart/2005/8/layout/bProcess2"/>
    <dgm:cxn modelId="{233470B5-A1A3-8140-9C28-1F0CAAE9F3D2}" srcId="{60D7B937-EB24-6440-B678-D0E77C25AACD}" destId="{F36C82DF-8EB4-9743-B42D-4C51533E50E6}" srcOrd="3" destOrd="0" parTransId="{98029F60-CB1F-C74C-9047-372064DB8616}" sibTransId="{B471E780-08A9-894F-B067-6E9E8F71C884}"/>
    <dgm:cxn modelId="{576951BF-0F26-C940-8581-9C7290C425CC}" srcId="{60D7B937-EB24-6440-B678-D0E77C25AACD}" destId="{CF4B222D-AEDB-4A43-B5B7-7F29CA0D9984}" srcOrd="0" destOrd="0" parTransId="{5AA7C117-60DB-F149-82F4-FC9836469AE6}" sibTransId="{89FB4414-C785-7442-8A87-CCEDB03F2D27}"/>
    <dgm:cxn modelId="{FFC141C9-6DA8-2041-8A13-2E64BB35A3F5}" type="presOf" srcId="{3D516C8E-3FC3-0649-A7B1-96505D64827C}" destId="{45BAC6A5-FCCC-9041-AB34-602C537624DB}" srcOrd="0" destOrd="0" presId="urn:microsoft.com/office/officeart/2005/8/layout/bProcess2"/>
    <dgm:cxn modelId="{7AF8FFCB-740A-804A-B4D3-B1DA805C5133}" srcId="{60D7B937-EB24-6440-B678-D0E77C25AACD}" destId="{3D516C8E-3FC3-0649-A7B1-96505D64827C}" srcOrd="5" destOrd="0" parTransId="{6865705B-4848-7A48-8B58-B07E45FF24BA}" sibTransId="{17E558F3-46DB-AA42-97E4-D8B3A36CEAAA}"/>
    <dgm:cxn modelId="{3C9CC6F4-817F-E140-8C17-9D3B4A3CF85C}" srcId="{60D7B937-EB24-6440-B678-D0E77C25AACD}" destId="{AA2EE4C2-C564-1543-B064-D2059D01D966}" srcOrd="4" destOrd="0" parTransId="{E35E2399-AE77-304B-9566-83BAA7577004}" sibTransId="{F388ECDE-F4A9-C34D-AE7E-AD8767C3815F}"/>
    <dgm:cxn modelId="{D33CBEA7-2260-4343-A35A-8C99AF777EFD}" type="presParOf" srcId="{C989D1CD-00F9-014E-8370-8BA99A83D120}" destId="{6726A4AB-DB59-DC47-A005-207EA0C7165E}" srcOrd="0" destOrd="0" presId="urn:microsoft.com/office/officeart/2005/8/layout/bProcess2"/>
    <dgm:cxn modelId="{DD12E3F1-62A4-714C-A315-C16180CD0583}" type="presParOf" srcId="{C989D1CD-00F9-014E-8370-8BA99A83D120}" destId="{A6B6CC0A-AE4E-464F-8366-4C51E41FFA96}" srcOrd="1" destOrd="0" presId="urn:microsoft.com/office/officeart/2005/8/layout/bProcess2"/>
    <dgm:cxn modelId="{A022AA99-BF2A-1240-B566-3A7CE6FC7787}" type="presParOf" srcId="{C989D1CD-00F9-014E-8370-8BA99A83D120}" destId="{ACB8D9B0-1969-E140-AA30-76E83B541EA6}" srcOrd="2" destOrd="0" presId="urn:microsoft.com/office/officeart/2005/8/layout/bProcess2"/>
    <dgm:cxn modelId="{339478BC-A238-954B-BB21-E6C6891DDDD5}" type="presParOf" srcId="{ACB8D9B0-1969-E140-AA30-76E83B541EA6}" destId="{2857F6EA-255C-6B43-B0B1-C34E6432D1CB}" srcOrd="0" destOrd="0" presId="urn:microsoft.com/office/officeart/2005/8/layout/bProcess2"/>
    <dgm:cxn modelId="{1E225A4A-5F21-164E-B3CF-EE9C5508F5D2}" type="presParOf" srcId="{ACB8D9B0-1969-E140-AA30-76E83B541EA6}" destId="{601FE2D4-B380-C446-B487-9310FE4D1F97}" srcOrd="1" destOrd="0" presId="urn:microsoft.com/office/officeart/2005/8/layout/bProcess2"/>
    <dgm:cxn modelId="{5BC2A3C6-A470-7147-B277-87D9A198EDF6}" type="presParOf" srcId="{C989D1CD-00F9-014E-8370-8BA99A83D120}" destId="{6DCB1514-730C-E548-9343-6811F1EB0D34}" srcOrd="3" destOrd="0" presId="urn:microsoft.com/office/officeart/2005/8/layout/bProcess2"/>
    <dgm:cxn modelId="{6CC40596-36C5-C747-8574-78E142A541A5}" type="presParOf" srcId="{C989D1CD-00F9-014E-8370-8BA99A83D120}" destId="{7CCE635E-AD99-714B-9F35-511E69646029}" srcOrd="4" destOrd="0" presId="urn:microsoft.com/office/officeart/2005/8/layout/bProcess2"/>
    <dgm:cxn modelId="{6113824B-C3E1-0C49-8D22-492F3B7B4E32}" type="presParOf" srcId="{7CCE635E-AD99-714B-9F35-511E69646029}" destId="{E13A528C-75ED-A248-A413-5704CE32E411}" srcOrd="0" destOrd="0" presId="urn:microsoft.com/office/officeart/2005/8/layout/bProcess2"/>
    <dgm:cxn modelId="{B434AFE1-14E8-254C-AE6B-57A411B4B553}" type="presParOf" srcId="{7CCE635E-AD99-714B-9F35-511E69646029}" destId="{099BA8B9-BEC8-1741-8C7A-9132893CE560}" srcOrd="1" destOrd="0" presId="urn:microsoft.com/office/officeart/2005/8/layout/bProcess2"/>
    <dgm:cxn modelId="{8CA5505C-F17B-C949-85F3-842F35FB924F}" type="presParOf" srcId="{C989D1CD-00F9-014E-8370-8BA99A83D120}" destId="{D320BE6F-170F-C34A-9A4B-8C080967BCA6}" srcOrd="5" destOrd="0" presId="urn:microsoft.com/office/officeart/2005/8/layout/bProcess2"/>
    <dgm:cxn modelId="{12BA42D8-1CB7-7B49-9847-95A0596FD109}" type="presParOf" srcId="{C989D1CD-00F9-014E-8370-8BA99A83D120}" destId="{7B07C3F0-6B59-D34C-A4B0-1368E61C2A77}" srcOrd="6" destOrd="0" presId="urn:microsoft.com/office/officeart/2005/8/layout/bProcess2"/>
    <dgm:cxn modelId="{A58AEC51-6203-3943-BAF2-ED4AF275D9FE}" type="presParOf" srcId="{7B07C3F0-6B59-D34C-A4B0-1368E61C2A77}" destId="{7C465E0C-2CAE-5743-869D-BDDEB1999DD6}" srcOrd="0" destOrd="0" presId="urn:microsoft.com/office/officeart/2005/8/layout/bProcess2"/>
    <dgm:cxn modelId="{69F6E0C5-E55F-9B44-BF64-61744A793650}" type="presParOf" srcId="{7B07C3F0-6B59-D34C-A4B0-1368E61C2A77}" destId="{8E9FCEC3-ADC1-9143-9FED-A9ACBDEEC61A}" srcOrd="1" destOrd="0" presId="urn:microsoft.com/office/officeart/2005/8/layout/bProcess2"/>
    <dgm:cxn modelId="{D1ACF191-525F-1B45-AF88-9DF09A9AA0F5}" type="presParOf" srcId="{C989D1CD-00F9-014E-8370-8BA99A83D120}" destId="{7EEBC9AF-7F6E-CE42-8654-CA3FF0E2C131}" srcOrd="7" destOrd="0" presId="urn:microsoft.com/office/officeart/2005/8/layout/bProcess2"/>
    <dgm:cxn modelId="{1E2A5743-46BB-8542-B41E-651845A59579}" type="presParOf" srcId="{C989D1CD-00F9-014E-8370-8BA99A83D120}" destId="{0B6BB3FE-1745-C942-A406-F7B96BC28C37}" srcOrd="8" destOrd="0" presId="urn:microsoft.com/office/officeart/2005/8/layout/bProcess2"/>
    <dgm:cxn modelId="{F2FDA396-DB21-BF42-9F70-AA10CDE9667A}" type="presParOf" srcId="{0B6BB3FE-1745-C942-A406-F7B96BC28C37}" destId="{13619CC8-5911-5A4C-B3A7-65DD46E484BA}" srcOrd="0" destOrd="0" presId="urn:microsoft.com/office/officeart/2005/8/layout/bProcess2"/>
    <dgm:cxn modelId="{6A3F2EBB-F562-694F-8559-99C29383E387}" type="presParOf" srcId="{0B6BB3FE-1745-C942-A406-F7B96BC28C37}" destId="{CFFE3A1A-A555-004E-88D6-0A27256F5FF7}" srcOrd="1" destOrd="0" presId="urn:microsoft.com/office/officeart/2005/8/layout/bProcess2"/>
    <dgm:cxn modelId="{2ED67CA7-7D48-F649-BA5C-EADDA8F39F29}" type="presParOf" srcId="{C989D1CD-00F9-014E-8370-8BA99A83D120}" destId="{A59194C6-A675-314C-81F4-943E1421B5BA}" srcOrd="9" destOrd="0" presId="urn:microsoft.com/office/officeart/2005/8/layout/bProcess2"/>
    <dgm:cxn modelId="{C70CFE6A-265B-0343-BAAF-1F97539DF6A3}" type="presParOf" srcId="{C989D1CD-00F9-014E-8370-8BA99A83D120}" destId="{45BAC6A5-FCCC-9041-AB34-602C537624DB}" srcOrd="1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6A4AB-DB59-DC47-A005-207EA0C7165E}">
      <dsp:nvSpPr>
        <dsp:cNvPr id="0" name=""/>
        <dsp:cNvSpPr/>
      </dsp:nvSpPr>
      <dsp:spPr>
        <a:xfrm>
          <a:off x="213" y="369955"/>
          <a:ext cx="1778793" cy="17787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影像預處理</a:t>
          </a:r>
          <a:br>
            <a:rPr lang="en-US" altLang="zh-TW" sz="1900" kern="1200" dirty="0"/>
          </a:br>
          <a:r>
            <a:rPr lang="zh-TW" altLang="en-US" sz="1900" kern="1200" dirty="0"/>
            <a:t>（人臉偵測）</a:t>
          </a:r>
        </a:p>
      </dsp:txBody>
      <dsp:txXfrm>
        <a:off x="260711" y="630453"/>
        <a:ext cx="1257797" cy="1257797"/>
      </dsp:txXfrm>
    </dsp:sp>
    <dsp:sp modelId="{A6B6CC0A-AE4E-464F-8366-4C51E41FFA96}">
      <dsp:nvSpPr>
        <dsp:cNvPr id="0" name=""/>
        <dsp:cNvSpPr/>
      </dsp:nvSpPr>
      <dsp:spPr>
        <a:xfrm rot="10800000">
          <a:off x="578321" y="2321902"/>
          <a:ext cx="622577" cy="3299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FE2D4-B380-C446-B487-9310FE4D1F97}">
      <dsp:nvSpPr>
        <dsp:cNvPr id="0" name=""/>
        <dsp:cNvSpPr/>
      </dsp:nvSpPr>
      <dsp:spPr>
        <a:xfrm>
          <a:off x="35231" y="2806345"/>
          <a:ext cx="1708756" cy="17087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人臉偵測</a:t>
          </a:r>
        </a:p>
      </dsp:txBody>
      <dsp:txXfrm>
        <a:off x="285473" y="3056587"/>
        <a:ext cx="1208272" cy="1208272"/>
      </dsp:txXfrm>
    </dsp:sp>
    <dsp:sp modelId="{6DCB1514-730C-E548-9343-6811F1EB0D34}">
      <dsp:nvSpPr>
        <dsp:cNvPr id="0" name=""/>
        <dsp:cNvSpPr/>
      </dsp:nvSpPr>
      <dsp:spPr>
        <a:xfrm rot="5400000">
          <a:off x="1955017" y="3495740"/>
          <a:ext cx="622577" cy="3299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BA8B9-BEC8-1741-8C7A-9132893CE560}">
      <dsp:nvSpPr>
        <dsp:cNvPr id="0" name=""/>
        <dsp:cNvSpPr/>
      </dsp:nvSpPr>
      <dsp:spPr>
        <a:xfrm>
          <a:off x="2769946" y="2872869"/>
          <a:ext cx="1575707" cy="15757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kern="1200" dirty="0"/>
            <a:t>人臉特徵點偵測</a:t>
          </a:r>
          <a:endParaRPr lang="zh-TW" altLang="en-US" sz="1900" kern="1200" dirty="0"/>
        </a:p>
      </dsp:txBody>
      <dsp:txXfrm>
        <a:off x="3000703" y="3103626"/>
        <a:ext cx="1114193" cy="1114193"/>
      </dsp:txXfrm>
    </dsp:sp>
    <dsp:sp modelId="{D320BE6F-170F-C34A-9A4B-8C080967BCA6}">
      <dsp:nvSpPr>
        <dsp:cNvPr id="0" name=""/>
        <dsp:cNvSpPr/>
      </dsp:nvSpPr>
      <dsp:spPr>
        <a:xfrm>
          <a:off x="3246511" y="2251789"/>
          <a:ext cx="622577" cy="3299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FCEC3-ADC1-9143-9FED-A9ACBDEEC61A}">
      <dsp:nvSpPr>
        <dsp:cNvPr id="0" name=""/>
        <dsp:cNvSpPr/>
      </dsp:nvSpPr>
      <dsp:spPr>
        <a:xfrm>
          <a:off x="2837800" y="539351"/>
          <a:ext cx="1440000" cy="1440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人臉對齊</a:t>
          </a:r>
        </a:p>
      </dsp:txBody>
      <dsp:txXfrm>
        <a:off x="3048683" y="750234"/>
        <a:ext cx="1018234" cy="1018234"/>
      </dsp:txXfrm>
    </dsp:sp>
    <dsp:sp modelId="{7EEBC9AF-7F6E-CE42-8654-CA3FF0E2C131}">
      <dsp:nvSpPr>
        <dsp:cNvPr id="0" name=""/>
        <dsp:cNvSpPr/>
      </dsp:nvSpPr>
      <dsp:spPr>
        <a:xfrm rot="5400000">
          <a:off x="4555147" y="1094368"/>
          <a:ext cx="622577" cy="3299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E3A1A-A555-004E-88D6-0A27256F5FF7}">
      <dsp:nvSpPr>
        <dsp:cNvPr id="0" name=""/>
        <dsp:cNvSpPr/>
      </dsp:nvSpPr>
      <dsp:spPr>
        <a:xfrm>
          <a:off x="5436393" y="369955"/>
          <a:ext cx="1778793" cy="17787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影像預處理</a:t>
          </a:r>
          <a:br>
            <a:rPr lang="en-US" altLang="zh-TW" sz="1900" kern="1200" dirty="0"/>
          </a:br>
          <a:r>
            <a:rPr lang="zh-TW" altLang="en-US" sz="1900" kern="1200" dirty="0"/>
            <a:t>（人臉辨識）</a:t>
          </a:r>
        </a:p>
      </dsp:txBody>
      <dsp:txXfrm>
        <a:off x="5696891" y="630453"/>
        <a:ext cx="1257797" cy="1257797"/>
      </dsp:txXfrm>
    </dsp:sp>
    <dsp:sp modelId="{A59194C6-A675-314C-81F4-943E1421B5BA}">
      <dsp:nvSpPr>
        <dsp:cNvPr id="0" name=""/>
        <dsp:cNvSpPr/>
      </dsp:nvSpPr>
      <dsp:spPr>
        <a:xfrm rot="10800000">
          <a:off x="6014501" y="2304393"/>
          <a:ext cx="622577" cy="329966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AC6A5-FCCC-9041-AB34-602C537624DB}">
      <dsp:nvSpPr>
        <dsp:cNvPr id="0" name=""/>
        <dsp:cNvSpPr/>
      </dsp:nvSpPr>
      <dsp:spPr>
        <a:xfrm>
          <a:off x="5336594" y="2771326"/>
          <a:ext cx="1978392" cy="19799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人臉辨識</a:t>
          </a:r>
        </a:p>
      </dsp:txBody>
      <dsp:txXfrm>
        <a:off x="5626323" y="3061289"/>
        <a:ext cx="1398934" cy="1400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70B50-1285-034A-B65A-1925706E4B63}" type="datetimeFigureOut">
              <a:rPr kumimoji="1" lang="zh-TW" altLang="en-US" smtClean="0"/>
              <a:t>2021/11/23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AB05E-A5FF-6F4D-88C9-C4D7071811F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701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4EE92-091B-704A-AA27-22AEB6C6B04A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42BE-6321-D041-B04E-B9946E1D28CC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C2F6-AAAE-EC4A-BC8F-306EC643FA0B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DC7A-B270-A44E-A68D-D9BB8AA7FBCE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DA589-953A-1E4F-B353-7E7E279A52E5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B4F7-CAE7-5646-A4BC-81DF250F1FD4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41D53-8336-8D4F-9449-14DD83D2AA32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75F6-FB5C-8345-A211-A666BFD1384B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DADE-BDC8-CE47-B7F7-EA81574EA6FB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C5692-4D96-3040-9359-F193EACA37D9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70C2C-5618-5B4C-AB28-BD8E3CA11F86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20C7FB-37C5-FC46-927F-16E1F93085B9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BDhMGws9QZdX7e2DioIR5uICP13m8XjK?authuser=3#scrollTo=Y_c8Qvr5h5Q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5EDD2E-BC1A-C749-BF0A-88FA8210A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TW" altLang="en-US" dirty="0"/>
              <a:t>利用人工智慧實現高準確率人臉辨識及系統實作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DDB1AC5-2CAD-2144-B3AA-6FE6894E4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演講者：沈岳駿</a:t>
            </a:r>
          </a:p>
        </p:txBody>
      </p:sp>
    </p:spTree>
    <p:extLst>
      <p:ext uri="{BB962C8B-B14F-4D97-AF65-F5344CB8AC3E}">
        <p14:creationId xmlns:p14="http://schemas.microsoft.com/office/powerpoint/2010/main" val="1159052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3200" dirty="0"/>
              <a:t>LBPH(Local Binary Patterns Histogram, </a:t>
            </a:r>
            <a:r>
              <a:rPr kumimoji="1" lang="zh-TW" altLang="en-US" sz="3200" dirty="0"/>
              <a:t>局部二值模式直方圖</a:t>
            </a:r>
            <a:r>
              <a:rPr kumimoji="1" lang="en-US" altLang="zh-TW" sz="3200" dirty="0"/>
              <a:t>)</a:t>
            </a:r>
            <a:br>
              <a:rPr kumimoji="1" lang="en-US" altLang="zh-TW" sz="3200" dirty="0"/>
            </a:br>
            <a:r>
              <a:rPr kumimoji="1" lang="zh-TW" altLang="en-US" sz="3200" dirty="0"/>
              <a:t>演算法</a:t>
            </a:r>
            <a:endParaRPr lang="zh-TW" altLang="en-US" sz="3200" spc="-100" dirty="0"/>
          </a:p>
        </p:txBody>
      </p:sp>
      <p:pic>
        <p:nvPicPr>
          <p:cNvPr id="12" name="內容版面配置區 8">
            <a:extLst>
              <a:ext uri="{FF2B5EF4-FFF2-40B4-BE49-F238E27FC236}">
                <a16:creationId xmlns:a16="http://schemas.microsoft.com/office/drawing/2014/main" id="{61246C76-C67B-0646-9F2C-C5A6470BF7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847" y="920023"/>
            <a:ext cx="10637520" cy="26859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B04DC7A-B270-A44E-A68D-D9BB8AA7FBCE}" type="datetime1">
              <a:rPr lang="en-US" altLang="zh-TW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11/23/21</a:t>
            </a:fld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E76FC2-C0DD-A845-94B6-DD89D1065279}"/>
              </a:ext>
            </a:extLst>
          </p:cNvPr>
          <p:cNvSpPr/>
          <p:nvPr/>
        </p:nvSpPr>
        <p:spPr>
          <a:xfrm>
            <a:off x="1166192" y="964742"/>
            <a:ext cx="3525078" cy="2424502"/>
          </a:xfrm>
          <a:prstGeom prst="rect">
            <a:avLst/>
          </a:prstGeom>
          <a:noFill/>
          <a:ln w="76200">
            <a:solidFill>
              <a:srgbClr val="00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09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pc="-100" dirty="0"/>
              <a:t>LBP</a:t>
            </a:r>
            <a:r>
              <a:rPr lang="zh-TW" altLang="en-US" spc="-100" dirty="0"/>
              <a:t>（</a:t>
            </a:r>
            <a:r>
              <a:rPr lang="en-US" altLang="zh-TW" spc="-100" dirty="0"/>
              <a:t>Local Binary Patterns, </a:t>
            </a:r>
            <a:r>
              <a:rPr lang="zh-TW" altLang="en-US" spc="-100" dirty="0"/>
              <a:t>局部二值模式）演算法</a:t>
            </a:r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01BEAE26-8F2C-574A-B72A-3DA5E8FFA8C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6" b="28379"/>
          <a:stretch/>
        </p:blipFill>
        <p:spPr bwMode="auto">
          <a:xfrm>
            <a:off x="1326962" y="484632"/>
            <a:ext cx="10123290" cy="35567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B04DC7A-B270-A44E-A68D-D9BB8AA7FBCE}" type="datetime1">
              <a:rPr lang="en-US" altLang="zh-TW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11/23/21</a:t>
            </a:fld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26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D10EDC-0098-A848-B79D-14173A84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sz="5900" dirty="0">
                <a:solidFill>
                  <a:schemeClr val="accent1"/>
                </a:solidFill>
              </a:rPr>
              <a:t>LBPCNN</a:t>
            </a:r>
            <a:r>
              <a:rPr lang="zh-TW" altLang="en-US" sz="5900" dirty="0">
                <a:solidFill>
                  <a:schemeClr val="accent1"/>
                </a:solidFill>
              </a:rPr>
              <a:t>演算法設計與原理</a:t>
            </a:r>
            <a:endParaRPr kumimoji="1" lang="en-US" altLang="zh-TW" sz="5900" spc="-100" dirty="0">
              <a:solidFill>
                <a:schemeClr val="accent1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F8FE88-C2CE-2E48-A77D-5244A31CF9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7E5E810-1204-E94B-A3A7-F7426846159A}" type="datetime1">
              <a:rPr lang="en-US" altLang="zh-TW" smtClean="0"/>
              <a:pPr>
                <a:spcAft>
                  <a:spcPts val="600"/>
                </a:spcAft>
              </a:pPr>
              <a:t>11/23/21</a:t>
            </a:fld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2D857E6-4BDA-D24A-9D21-23C5FDEA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63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231777-765E-4D4B-919C-CCC7A153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113133" cy="4601183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LBPCNN</a:t>
            </a:r>
            <a:br>
              <a:rPr kumimoji="1" lang="en-US" altLang="zh-TW" sz="3200" dirty="0"/>
            </a:br>
            <a:r>
              <a:rPr kumimoji="1" lang="zh-TW" altLang="en-US" sz="3200" dirty="0"/>
              <a:t>人臉辨識演算法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C5E0F9-7E95-1247-AE36-6126E51B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DC7A-B270-A44E-A68D-D9BB8AA7FBCE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A09DBF-98A4-5E43-95AC-D85EDF80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 descr="一張含有 石頭 的圖片&#10;&#10;自動產生的描述">
            <a:extLst>
              <a:ext uri="{FF2B5EF4-FFF2-40B4-BE49-F238E27FC236}">
                <a16:creationId xmlns:a16="http://schemas.microsoft.com/office/drawing/2014/main" id="{37C58634-8642-9741-AEDB-E708D03D3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17" t="10082" r="24446" b="11553"/>
          <a:stretch/>
        </p:blipFill>
        <p:spPr>
          <a:xfrm>
            <a:off x="4142509" y="1664164"/>
            <a:ext cx="2673928" cy="2866272"/>
          </a:xfrm>
          <a:prstGeom prst="rect">
            <a:avLst/>
          </a:prstGeom>
        </p:spPr>
      </p:pic>
      <p:sp>
        <p:nvSpPr>
          <p:cNvPr id="8" name="加號 7">
            <a:extLst>
              <a:ext uri="{FF2B5EF4-FFF2-40B4-BE49-F238E27FC236}">
                <a16:creationId xmlns:a16="http://schemas.microsoft.com/office/drawing/2014/main" id="{9CCC9039-09AB-9D4B-B515-FE5898C4145A}"/>
              </a:ext>
            </a:extLst>
          </p:cNvPr>
          <p:cNvSpPr/>
          <p:nvPr/>
        </p:nvSpPr>
        <p:spPr>
          <a:xfrm>
            <a:off x="7377545" y="2752114"/>
            <a:ext cx="762000" cy="690372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 descr="一張含有 文字, 監視器, 螢幕擷取畫面 的圖片&#10;&#10;自動產生的描述">
            <a:extLst>
              <a:ext uri="{FF2B5EF4-FFF2-40B4-BE49-F238E27FC236}">
                <a16:creationId xmlns:a16="http://schemas.microsoft.com/office/drawing/2014/main" id="{A660F75F-B91A-2B45-BF6C-D6EE94AB0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86" t="17778" r="36002" b="5858"/>
          <a:stretch/>
        </p:blipFill>
        <p:spPr>
          <a:xfrm>
            <a:off x="8700652" y="945977"/>
            <a:ext cx="2947482" cy="430264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A84EA8-8ED8-A247-82C0-C19C48BADD16}"/>
              </a:ext>
            </a:extLst>
          </p:cNvPr>
          <p:cNvSpPr txBox="1"/>
          <p:nvPr/>
        </p:nvSpPr>
        <p:spPr>
          <a:xfrm>
            <a:off x="5034479" y="5432632"/>
            <a:ext cx="88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+mn-ea"/>
              </a:rPr>
              <a:t>LBP</a:t>
            </a:r>
            <a:endParaRPr kumimoji="1" lang="zh-TW" altLang="en-US" sz="3200" dirty="0">
              <a:latin typeface="+mn-ea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9AEAD1-70EF-4C4E-8EEA-6FD4707725F2}"/>
              </a:ext>
            </a:extLst>
          </p:cNvPr>
          <p:cNvSpPr txBox="1"/>
          <p:nvPr/>
        </p:nvSpPr>
        <p:spPr>
          <a:xfrm>
            <a:off x="9614784" y="543263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+mn-ea"/>
              </a:rPr>
              <a:t>CNN</a:t>
            </a:r>
            <a:endParaRPr kumimoji="1" lang="zh-TW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970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內容版面配置區 5" descr="一張含有 桌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064" y="748145"/>
            <a:ext cx="4957104" cy="5344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7EB633B-BC02-B149-8EAC-ED43E4A47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2400" spc="-100" dirty="0"/>
              <a:t>LBPCNN</a:t>
            </a:r>
            <a:r>
              <a:rPr kumimoji="1" lang="zh-TW" altLang="en-US" sz="2400" spc="-100" dirty="0"/>
              <a:t>模型架構</a:t>
            </a:r>
            <a:endParaRPr kumimoji="1" lang="en-US" altLang="zh-TW" sz="2400" spc="-100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FA0CADD-1CE5-4813-9B85-41C2A992C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  <a:ln>
            <a:noFill/>
          </a:ln>
        </p:spPr>
        <p:txBody>
          <a:bodyPr anchor="t"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ln w="0">
                  <a:solidFill>
                    <a:srgbClr val="FFFF00"/>
                  </a:solidFill>
                </a:ln>
                <a:solidFill>
                  <a:srgbClr val="00D2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卷積組</a:t>
            </a:r>
            <a:endParaRPr lang="en-US" sz="1600" dirty="0">
              <a:ln w="0">
                <a:solidFill>
                  <a:srgbClr val="FFFF00"/>
                </a:solidFill>
              </a:ln>
              <a:solidFill>
                <a:srgbClr val="00D2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sz="1400" dirty="0">
                <a:ln w="0">
                  <a:solidFill>
                    <a:srgbClr val="FFFF00"/>
                  </a:solidFill>
                </a:ln>
                <a:solidFill>
                  <a:srgbClr val="00D2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卷積層</a:t>
            </a:r>
            <a:r>
              <a:rPr lang="en-US" altLang="zh-TW" sz="1400" dirty="0">
                <a:ln w="0">
                  <a:solidFill>
                    <a:srgbClr val="FFFF00"/>
                  </a:solidFill>
                </a:ln>
                <a:solidFill>
                  <a:srgbClr val="00D2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×2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ln w="0">
                  <a:solidFill>
                    <a:srgbClr val="FFFF00"/>
                  </a:solidFill>
                </a:ln>
                <a:solidFill>
                  <a:srgbClr val="00D2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批次正規化層</a:t>
            </a:r>
            <a:r>
              <a:rPr lang="en-US" altLang="zh-TW" sz="1400" dirty="0">
                <a:ln w="0">
                  <a:solidFill>
                    <a:srgbClr val="FFFF00"/>
                  </a:solidFill>
                </a:ln>
                <a:solidFill>
                  <a:srgbClr val="00D2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×1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ln w="0">
                  <a:solidFill>
                    <a:srgbClr val="FFFF00"/>
                  </a:solidFill>
                </a:ln>
                <a:solidFill>
                  <a:srgbClr val="00D2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最大池化層</a:t>
            </a:r>
            <a:r>
              <a:rPr lang="en-US" altLang="zh-TW" sz="1400" dirty="0">
                <a:ln w="0">
                  <a:solidFill>
                    <a:srgbClr val="FFFF00"/>
                  </a:solidFill>
                </a:ln>
                <a:solidFill>
                  <a:srgbClr val="00D2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×1</a:t>
            </a:r>
            <a:endParaRPr lang="en-US" sz="1400" dirty="0">
              <a:ln w="0">
                <a:solidFill>
                  <a:srgbClr val="FFFF00"/>
                </a:solidFill>
              </a:ln>
              <a:solidFill>
                <a:srgbClr val="00D2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完全連接組</a:t>
            </a:r>
            <a:endParaRPr lang="en-US" sz="1600" dirty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r>
              <a:rPr lang="en-US" sz="14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完全連接層</a:t>
            </a:r>
            <a:r>
              <a:rPr lang="en-US" altLang="zh-TW" sz="14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×1</a:t>
            </a:r>
          </a:p>
          <a:p>
            <a:pPr lvl="1">
              <a:lnSpc>
                <a:spcPct val="150000"/>
              </a:lnSpc>
            </a:pPr>
            <a:r>
              <a:rPr lang="en-US" sz="14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Dropout層</a:t>
            </a:r>
            <a:r>
              <a:rPr lang="en-US" altLang="zh-TW" sz="14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×1</a:t>
            </a:r>
          </a:p>
          <a:p>
            <a:pPr lvl="1">
              <a:lnSpc>
                <a:spcPct val="150000"/>
              </a:lnSpc>
            </a:pPr>
            <a:r>
              <a:rPr lang="en-US" altLang="zh-TW" sz="14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批次正規化層×1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A4AF5E-2FF9-FC4B-AEAD-5CF4E11A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FB04DC7A-B270-A44E-A68D-D9BB8AA7FBCE}" type="datetime1">
              <a:rPr lang="en-US" altLang="zh-TW" kern="1200" dirty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11/23/21</a:t>
            </a:fld>
            <a:endParaRPr lang="en-US" kern="1200">
              <a:latin typeface="+mn-lt"/>
              <a:ea typeface="+mn-ea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ED4629-E552-C14D-AA52-ACC95B3F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b="1" kern="1200">
              <a:latin typeface="+mn-lt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87C889-75B0-B346-9E2E-865E63A71F68}"/>
              </a:ext>
            </a:extLst>
          </p:cNvPr>
          <p:cNvSpPr/>
          <p:nvPr/>
        </p:nvSpPr>
        <p:spPr>
          <a:xfrm>
            <a:off x="5362233" y="938650"/>
            <a:ext cx="4860290" cy="702581"/>
          </a:xfrm>
          <a:prstGeom prst="rect">
            <a:avLst/>
          </a:prstGeom>
          <a:noFill/>
          <a:ln w="38100">
            <a:solidFill>
              <a:srgbClr val="00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2FD6357-C4EF-8948-BE05-9816AE63C87E}"/>
              </a:ext>
            </a:extLst>
          </p:cNvPr>
          <p:cNvSpPr/>
          <p:nvPr/>
        </p:nvSpPr>
        <p:spPr>
          <a:xfrm>
            <a:off x="5362233" y="1641231"/>
            <a:ext cx="4860290" cy="702581"/>
          </a:xfrm>
          <a:prstGeom prst="rect">
            <a:avLst/>
          </a:prstGeom>
          <a:noFill/>
          <a:ln w="38100">
            <a:solidFill>
              <a:srgbClr val="00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0D05BB0-9A9A-6948-9D7D-5D8FB6714CF0}"/>
              </a:ext>
            </a:extLst>
          </p:cNvPr>
          <p:cNvSpPr/>
          <p:nvPr/>
        </p:nvSpPr>
        <p:spPr>
          <a:xfrm>
            <a:off x="5362233" y="2340762"/>
            <a:ext cx="4860290" cy="702581"/>
          </a:xfrm>
          <a:prstGeom prst="rect">
            <a:avLst/>
          </a:prstGeom>
          <a:noFill/>
          <a:ln w="38100">
            <a:solidFill>
              <a:srgbClr val="00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A99AB41-5F07-2F49-BEA6-7D1034E58C63}"/>
              </a:ext>
            </a:extLst>
          </p:cNvPr>
          <p:cNvSpPr/>
          <p:nvPr/>
        </p:nvSpPr>
        <p:spPr>
          <a:xfrm>
            <a:off x="5362233" y="3043343"/>
            <a:ext cx="4860290" cy="702581"/>
          </a:xfrm>
          <a:prstGeom prst="rect">
            <a:avLst/>
          </a:prstGeom>
          <a:noFill/>
          <a:ln w="38100">
            <a:solidFill>
              <a:srgbClr val="00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6F437E0-B021-4F43-91A8-3C6763B7F4D9}"/>
              </a:ext>
            </a:extLst>
          </p:cNvPr>
          <p:cNvSpPr/>
          <p:nvPr/>
        </p:nvSpPr>
        <p:spPr>
          <a:xfrm>
            <a:off x="5362233" y="3745924"/>
            <a:ext cx="4860290" cy="702581"/>
          </a:xfrm>
          <a:prstGeom prst="rect">
            <a:avLst/>
          </a:prstGeom>
          <a:noFill/>
          <a:ln w="38100">
            <a:solidFill>
              <a:srgbClr val="00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2D082EB-C0AE-6141-8A1A-A22A09FCFF39}"/>
              </a:ext>
            </a:extLst>
          </p:cNvPr>
          <p:cNvSpPr/>
          <p:nvPr/>
        </p:nvSpPr>
        <p:spPr>
          <a:xfrm>
            <a:off x="5375471" y="4645087"/>
            <a:ext cx="4860290" cy="5059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3E179B5-0D80-8645-B48D-84281B5635F1}"/>
              </a:ext>
            </a:extLst>
          </p:cNvPr>
          <p:cNvSpPr/>
          <p:nvPr/>
        </p:nvSpPr>
        <p:spPr>
          <a:xfrm>
            <a:off x="5375471" y="5151086"/>
            <a:ext cx="4860290" cy="5791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4BBD88E-80C7-7045-AB27-95636DEC9513}"/>
              </a:ext>
            </a:extLst>
          </p:cNvPr>
          <p:cNvSpPr txBox="1"/>
          <p:nvPr/>
        </p:nvSpPr>
        <p:spPr>
          <a:xfrm>
            <a:off x="4241417" y="115122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00D200"/>
                </a:solidFill>
              </a:rPr>
              <a:t>卷積組</a:t>
            </a:r>
            <a:r>
              <a:rPr kumimoji="1" lang="en-US" altLang="zh-TW" b="1" dirty="0">
                <a:solidFill>
                  <a:srgbClr val="00D200"/>
                </a:solidFill>
              </a:rPr>
              <a:t>1</a:t>
            </a:r>
            <a:endParaRPr kumimoji="1" lang="zh-TW" altLang="en-US" b="1" dirty="0">
              <a:solidFill>
                <a:srgbClr val="00D2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0C74818-8D68-7A4D-BA82-68C0430EE7D0}"/>
              </a:ext>
            </a:extLst>
          </p:cNvPr>
          <p:cNvSpPr txBox="1"/>
          <p:nvPr/>
        </p:nvSpPr>
        <p:spPr>
          <a:xfrm>
            <a:off x="4236608" y="180785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00D200"/>
                </a:solidFill>
              </a:rPr>
              <a:t>卷積組</a:t>
            </a:r>
            <a:r>
              <a:rPr kumimoji="1" lang="en-US" altLang="zh-TW" b="1" dirty="0">
                <a:solidFill>
                  <a:srgbClr val="00D200"/>
                </a:solidFill>
              </a:rPr>
              <a:t>2</a:t>
            </a:r>
            <a:endParaRPr kumimoji="1" lang="zh-TW" altLang="en-US" b="1" dirty="0">
              <a:solidFill>
                <a:srgbClr val="00D2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57635BD-63FF-4144-9B5E-A9B06ED9C685}"/>
              </a:ext>
            </a:extLst>
          </p:cNvPr>
          <p:cNvSpPr txBox="1"/>
          <p:nvPr/>
        </p:nvSpPr>
        <p:spPr>
          <a:xfrm>
            <a:off x="4236608" y="250738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00D200"/>
                </a:solidFill>
              </a:rPr>
              <a:t>卷積組</a:t>
            </a:r>
            <a:r>
              <a:rPr kumimoji="1" lang="en-US" altLang="zh-TW" b="1" dirty="0">
                <a:solidFill>
                  <a:srgbClr val="00D200"/>
                </a:solidFill>
              </a:rPr>
              <a:t>3</a:t>
            </a:r>
            <a:endParaRPr kumimoji="1" lang="zh-TW" altLang="en-US" b="1" dirty="0">
              <a:solidFill>
                <a:srgbClr val="00D2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68ECA45-6FC0-784B-8C18-B6FD73C4747B}"/>
              </a:ext>
            </a:extLst>
          </p:cNvPr>
          <p:cNvSpPr txBox="1"/>
          <p:nvPr/>
        </p:nvSpPr>
        <p:spPr>
          <a:xfrm>
            <a:off x="4236607" y="320691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00D200"/>
                </a:solidFill>
              </a:rPr>
              <a:t>卷積組</a:t>
            </a:r>
            <a:r>
              <a:rPr kumimoji="1" lang="en-US" altLang="zh-TW" b="1" dirty="0">
                <a:solidFill>
                  <a:srgbClr val="00D200"/>
                </a:solidFill>
              </a:rPr>
              <a:t>4</a:t>
            </a:r>
            <a:endParaRPr kumimoji="1" lang="zh-TW" altLang="en-US" b="1" dirty="0">
              <a:solidFill>
                <a:srgbClr val="00D2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C1A5F71-2C00-E644-AEFF-55DCBEA5DC5F}"/>
              </a:ext>
            </a:extLst>
          </p:cNvPr>
          <p:cNvSpPr txBox="1"/>
          <p:nvPr/>
        </p:nvSpPr>
        <p:spPr>
          <a:xfrm>
            <a:off x="4236606" y="390644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00D200"/>
                </a:solidFill>
              </a:rPr>
              <a:t>卷積組</a:t>
            </a:r>
            <a:r>
              <a:rPr kumimoji="1" lang="en-US" altLang="zh-TW" b="1" dirty="0">
                <a:solidFill>
                  <a:srgbClr val="00D200"/>
                </a:solidFill>
              </a:rPr>
              <a:t>5</a:t>
            </a:r>
            <a:endParaRPr kumimoji="1" lang="zh-TW" altLang="en-US" b="1" dirty="0">
              <a:solidFill>
                <a:srgbClr val="00D2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BEEB09D-E4D6-1242-9BA3-B2DFF605C3C0}"/>
              </a:ext>
            </a:extLst>
          </p:cNvPr>
          <p:cNvSpPr txBox="1"/>
          <p:nvPr/>
        </p:nvSpPr>
        <p:spPr>
          <a:xfrm>
            <a:off x="3884104" y="471342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00B0F0"/>
                </a:solidFill>
              </a:rPr>
              <a:t>完全連接組</a:t>
            </a:r>
            <a:r>
              <a:rPr kumimoji="1" lang="en-US" altLang="zh-TW" b="1" dirty="0">
                <a:solidFill>
                  <a:srgbClr val="00B0F0"/>
                </a:solidFill>
              </a:rPr>
              <a:t>1</a:t>
            </a:r>
            <a:endParaRPr kumimoji="1"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D358086-243E-6D40-A181-E8AAEF780943}"/>
              </a:ext>
            </a:extLst>
          </p:cNvPr>
          <p:cNvSpPr txBox="1"/>
          <p:nvPr/>
        </p:nvSpPr>
        <p:spPr>
          <a:xfrm>
            <a:off x="3927670" y="528135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00B0F0"/>
                </a:solidFill>
              </a:rPr>
              <a:t>完全連接組</a:t>
            </a:r>
            <a:r>
              <a:rPr kumimoji="1" lang="en-US" altLang="zh-TW" b="1" dirty="0">
                <a:solidFill>
                  <a:srgbClr val="00B0F0"/>
                </a:solidFill>
              </a:rPr>
              <a:t>2</a:t>
            </a:r>
            <a:endParaRPr kumimoji="1" lang="zh-TW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2" grpId="0" animBg="1"/>
      <p:bldP spid="23" grpId="0" animBg="1"/>
      <p:bldP spid="25" grpId="0" animBg="1"/>
      <p:bldP spid="27" grpId="0" animBg="1"/>
      <p:bldP spid="3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AF17F5B-F421-514A-854F-2D2498882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dirty="0">
                <a:solidFill>
                  <a:schemeClr val="accent1"/>
                </a:solidFill>
              </a:rPr>
              <a:t>LBPCNN</a:t>
            </a:r>
            <a:r>
              <a:rPr lang="zh-TW" altLang="en-US" dirty="0">
                <a:solidFill>
                  <a:schemeClr val="accent1"/>
                </a:solidFill>
              </a:rPr>
              <a:t>人臉辨識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zh-TW" altLang="en-US" dirty="0">
                <a:solidFill>
                  <a:schemeClr val="accent1"/>
                </a:solidFill>
              </a:rPr>
              <a:t>演算法實作</a:t>
            </a:r>
            <a:endParaRPr lang="en-US" altLang="zh-TW" dirty="0">
              <a:solidFill>
                <a:schemeClr val="accent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545B099-0E3B-3C44-BE01-7596E9228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8702" y="4084889"/>
            <a:ext cx="3021621" cy="170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altLang="zh-TW" sz="1800">
              <a:solidFill>
                <a:srgbClr val="FFFFFF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BA6984-534E-E340-A180-BEA82D84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B04DC7A-B270-A44E-A68D-D9BB8AA7FBCE}" type="datetime1">
              <a:rPr lang="en-US" altLang="zh-TW" smtClean="0"/>
              <a:pPr>
                <a:spcAft>
                  <a:spcPts val="600"/>
                </a:spcAft>
              </a:pPr>
              <a:t>11/23/21</a:t>
            </a:fld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8A3647-52D6-3245-BC7F-810AE241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13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303EA27A-8EB0-7744-BA21-AB0F8EFD5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400" spc="-100" dirty="0"/>
              <a:t>LBPCNN</a:t>
            </a:r>
            <a:r>
              <a:rPr lang="zh-TW" altLang="en-US" sz="4400" spc="-100" dirty="0"/>
              <a:t>實作流程</a:t>
            </a:r>
            <a:endParaRPr lang="en-US" altLang="zh-TW" sz="4400" spc="-100" dirty="0"/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9152EBB7-D522-404A-9A22-C8AD0B7A46C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" t="-9948" r="-1300" b="-9948"/>
          <a:stretch/>
        </p:blipFill>
        <p:spPr bwMode="auto">
          <a:xfrm>
            <a:off x="931578" y="1165176"/>
            <a:ext cx="10775789" cy="22638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ADA589-953A-1E4F-B353-7E7E279A52E5}" type="datetime1">
              <a:rPr lang="en-US" altLang="zh-TW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11/23/21</a:t>
            </a:fld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96834B-A40F-2D4B-AD21-8DDA8146FD12}"/>
              </a:ext>
            </a:extLst>
          </p:cNvPr>
          <p:cNvSpPr/>
          <p:nvPr/>
        </p:nvSpPr>
        <p:spPr>
          <a:xfrm>
            <a:off x="5704470" y="1165176"/>
            <a:ext cx="6002897" cy="22638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133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TW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TW" alt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套件說明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661C6-31CA-FA4D-AE2F-46262514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ADA589-953A-1E4F-B353-7E7E279A52E5}" type="datetime1">
              <a:rPr lang="en-US" altLang="zh-TW" smtClean="0"/>
              <a:pPr>
                <a:spcAft>
                  <a:spcPts val="600"/>
                </a:spcAft>
              </a:pPr>
              <a:t>11/23/21</a:t>
            </a:fld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60FB2E5-2C80-A444-B253-2C8CFEF9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79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1F41A0-214E-2144-920D-309DAD02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</a:t>
            </a:r>
            <a:r>
              <a:rPr kumimoji="1" lang="zh-TW" altLang="en-US" dirty="0"/>
              <a:t>套件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24347F-EA34-2F4E-929E-366370BE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75F6-FB5C-8345-A211-A666BFD1384B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F68F97-13E9-304D-88FB-10F7D924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7FBE4F3-DBAE-FA46-9EF4-F6EEF6DA6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13057"/>
              </p:ext>
            </p:extLst>
          </p:nvPr>
        </p:nvGraphicFramePr>
        <p:xfrm>
          <a:off x="4471901" y="1308100"/>
          <a:ext cx="6455219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852">
                  <a:extLst>
                    <a:ext uri="{9D8B030D-6E8A-4147-A177-3AD203B41FA5}">
                      <a16:colId xmlns:a16="http://schemas.microsoft.com/office/drawing/2014/main" val="3985840491"/>
                    </a:ext>
                  </a:extLst>
                </a:gridCol>
                <a:gridCol w="4464367">
                  <a:extLst>
                    <a:ext uri="{9D8B030D-6E8A-4147-A177-3AD203B41FA5}">
                      <a16:colId xmlns:a16="http://schemas.microsoft.com/office/drawing/2014/main" val="3655087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套件名稱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93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/>
                        <a:t>mtcnn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人臉偵測與人臉特徵點偵測（五點）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344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tarfile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tar</a:t>
                      </a:r>
                      <a:r>
                        <a:rPr lang="zh-TW" altLang="en-US" sz="2000" dirty="0"/>
                        <a:t>格式壓縮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42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/>
                        <a:t>gdown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Google Drive</a:t>
                      </a:r>
                      <a:r>
                        <a:rPr lang="zh-TW" altLang="en-US" sz="2000" dirty="0"/>
                        <a:t>檔案下載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72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</a:t>
                      </a:r>
                      <a:r>
                        <a:rPr lang="en" altLang="zh-TW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zh-TW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tensorflow</a:t>
                      </a:r>
                      <a:endParaRPr lang="en" altLang="zh-TW" sz="2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LBPCNN</a:t>
                      </a:r>
                      <a:r>
                        <a:rPr lang="zh-TW" altLang="en-US" sz="2000" dirty="0"/>
                        <a:t>模型建置、儲存、載入、預測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6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opencv</a:t>
                      </a:r>
                      <a:r>
                        <a:rPr lang="en" altLang="zh-TW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影像處理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78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機器學習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87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skimage</a:t>
                      </a:r>
                      <a:endParaRPr lang="en" altLang="zh-TW" sz="2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LBP</a:t>
                      </a:r>
                      <a:br>
                        <a:rPr lang="en-US" altLang="zh-TW" sz="2000" dirty="0"/>
                      </a:br>
                      <a:r>
                        <a:rPr lang="en-US" altLang="zh-TW" sz="2000" dirty="0"/>
                        <a:t>(Local Binary Patterns, </a:t>
                      </a:r>
                      <a:r>
                        <a:rPr lang="zh-TW" altLang="en-US" sz="2000" dirty="0"/>
                        <a:t>局部二值模式</a:t>
                      </a:r>
                      <a:r>
                        <a:rPr lang="en-US" altLang="zh-TW" sz="2000" dirty="0"/>
                        <a:t>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99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new_timer</a:t>
                      </a:r>
                      <a:endParaRPr lang="en" altLang="zh-TW" sz="2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取得目前的時間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886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圖表繪製與顯示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132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552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645AB93E-1275-4B3D-9D75-D7854A7B3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" r="9092" b="16436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7BB74CAF-4EAD-5241-94B9-C837EE38E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400">
                <a:solidFill>
                  <a:schemeClr val="tx1"/>
                </a:solidFill>
              </a:rPr>
              <a:t>Google Colaboratory</a:t>
            </a:r>
            <a:br>
              <a:rPr lang="en-US" altLang="zh-TW" sz="4400">
                <a:solidFill>
                  <a:schemeClr val="tx1"/>
                </a:solidFill>
              </a:rPr>
            </a:br>
            <a:r>
              <a:rPr lang="zh-TW" altLang="en-US" sz="4400">
                <a:solidFill>
                  <a:schemeClr val="tx1"/>
                </a:solidFill>
              </a:rPr>
              <a:t>實作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4178EB-306E-F34E-8457-7AA32E81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CA75F6-FB5C-8345-A211-A666BFD1384B}" type="datetime1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11/23/21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636239-48C9-6040-9CF7-231CD969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389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FDB0901-1751-0F43-97C5-8FDA05E9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9B2BB57-BB04-AE43-BA71-BC071139E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/>
              <a:t>認識人臉辨識</a:t>
            </a:r>
            <a:endParaRPr lang="en-US" altLang="zh-TW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LBPCNN</a:t>
            </a:r>
            <a:r>
              <a:rPr lang="zh-TW" altLang="en-US" sz="2400" dirty="0"/>
              <a:t>演算法由來</a:t>
            </a:r>
            <a:endParaRPr lang="en-US" altLang="zh-TW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LBPCNN</a:t>
            </a:r>
            <a:r>
              <a:rPr lang="zh-TW" altLang="en-US" sz="2400" dirty="0"/>
              <a:t>演算法設計與原理</a:t>
            </a:r>
            <a:endParaRPr lang="en-US" altLang="zh-TW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LBPCNN</a:t>
            </a:r>
            <a:r>
              <a:rPr lang="zh-TW" altLang="en-US" sz="2400" dirty="0"/>
              <a:t>人臉辨識演算法實作</a:t>
            </a:r>
            <a:endParaRPr lang="en-US" altLang="zh-TW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13478B-6667-C542-9DBF-1BF0939F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5A0A-E1EA-5C4E-89AA-241E4B454777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0EB6E0-4970-FF47-89FF-593B4C62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16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3A2BF72-682D-CE4D-BA63-E94DFF047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99" y="1629000"/>
            <a:ext cx="3600000" cy="36000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A7D6D3-FFA4-454D-81FD-1E001D4102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40411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ADA589-953A-1E4F-B353-7E7E279A52E5}" type="datetime1">
              <a:rPr lang="en-US" altLang="zh-TW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11/23/21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96E0D5-C2A0-5F40-B43E-F5B7574C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4414635-A37F-3642-B3A2-899E9F7C8296}"/>
              </a:ext>
            </a:extLst>
          </p:cNvPr>
          <p:cNvSpPr txBox="1"/>
          <p:nvPr/>
        </p:nvSpPr>
        <p:spPr>
          <a:xfrm>
            <a:off x="628989" y="5518193"/>
            <a:ext cx="10934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kumimoji="1" lang="en-US" altLang="zh-TW" sz="1600" dirty="0">
                <a:hlinkClick r:id="rId3"/>
              </a:rPr>
              <a:t>https://</a:t>
            </a:r>
            <a:r>
              <a:rPr kumimoji="1" lang="en-US" altLang="zh-TW" sz="1600" dirty="0" err="1">
                <a:hlinkClick r:id="rId3"/>
              </a:rPr>
              <a:t>colab.research.google.com</a:t>
            </a:r>
            <a:r>
              <a:rPr kumimoji="1" lang="en-US" altLang="zh-TW" sz="1600" dirty="0">
                <a:hlinkClick r:id="rId3"/>
              </a:rPr>
              <a:t>/drive/1BDhMGws9QZdX7e2DioIR5uICP13m8XjK?authuser=3#scrollTo=Y_c8Qvr5h5Qp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8816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95DA340-F4CF-144D-A8DF-4D32AC61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50" y="2804093"/>
            <a:ext cx="3847930" cy="12406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sz="5900" spc="-100" dirty="0" err="1"/>
              <a:t>new_face</a:t>
            </a:r>
            <a:br>
              <a:rPr lang="en-US" altLang="zh-TW" sz="5900" spc="-100" dirty="0"/>
            </a:br>
            <a:r>
              <a:rPr lang="zh-TW" altLang="en-US" sz="5900" spc="-100" dirty="0"/>
              <a:t>套件</a:t>
            </a:r>
            <a:endParaRPr lang="en-US" altLang="zh-TW" sz="5900" spc="-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448AD62-67BB-124B-9229-C6779E564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20" y="923661"/>
            <a:ext cx="2862072" cy="28620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6CCAB5-616C-4A33-8256-D740D31FA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0640" y="4090151"/>
            <a:ext cx="3371946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017EBCB-7ECA-394B-A3AA-5F27EEE46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87" y="3144483"/>
            <a:ext cx="2523744" cy="252374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B3D39A6-BE86-E549-90F2-2F891AF3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CA75F6-FB5C-8345-A211-A666BFD1384B}" type="datetime1">
              <a:rPr lang="en-US" altLang="zh-TW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11/23/21</a:t>
            </a:fld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4B4C58-F5A1-0641-94E3-C84B4CB9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590BF4-C20C-EF49-BEB5-175F563E3AB4}"/>
              </a:ext>
            </a:extLst>
          </p:cNvPr>
          <p:cNvSpPr txBox="1"/>
          <p:nvPr/>
        </p:nvSpPr>
        <p:spPr>
          <a:xfrm>
            <a:off x="6104312" y="4828417"/>
            <a:ext cx="139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GitHub</a:t>
            </a:r>
            <a:endParaRPr kumimoji="1" lang="zh-TW" altLang="en-US" sz="28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215B9B-8542-DA4A-AAD8-8C863CD02B51}"/>
              </a:ext>
            </a:extLst>
          </p:cNvPr>
          <p:cNvSpPr txBox="1"/>
          <p:nvPr/>
        </p:nvSpPr>
        <p:spPr>
          <a:xfrm>
            <a:off x="9364915" y="1431491"/>
            <a:ext cx="139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err="1"/>
              <a:t>PyPi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0565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DBB0A6D3-B9C0-9547-9075-B6300A7B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</a:rPr>
              <a:t>謝謝聆聽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Graphic 12" descr="頭戴式耳機">
            <a:extLst>
              <a:ext uri="{FF2B5EF4-FFF2-40B4-BE49-F238E27FC236}">
                <a16:creationId xmlns:a16="http://schemas.microsoft.com/office/drawing/2014/main" id="{BCF8AA9A-1982-4F6A-A306-D2E3F0077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177" y="1695799"/>
            <a:ext cx="3458249" cy="3458249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915CC9-64D6-684D-AD30-A2980FE4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617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B04DC7A-B270-A44E-A68D-D9BB8AA7FBCE}" type="datetime1">
              <a:rPr lang="en-US" altLang="zh-TW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11/23/21</a:t>
            </a:fld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D6A691-98CF-5F46-BFCF-33625C825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57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80E77DAF-2FFB-8B46-80EF-9E239E9F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zh-TW" altLang="en-US" sz="5900" spc="-100" dirty="0">
                <a:solidFill>
                  <a:schemeClr val="accent1"/>
                </a:solidFill>
              </a:rPr>
              <a:t>認識人臉辨識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9C0C50-516B-9544-A090-077BBEE75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39D90D-536C-6C48-84E4-F2CE96794335}" type="datetime1">
              <a:rPr lang="en-US" altLang="zh-TW" smtClean="0"/>
              <a:pPr>
                <a:spcAft>
                  <a:spcPts val="600"/>
                </a:spcAft>
              </a:pPr>
              <a:t>11/23/21</a:t>
            </a:fld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DCACBD-D959-C74F-A787-5D08ACAA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41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B8CD58F-B6CF-6947-B744-EB001449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專有名詞認識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98F8CD-48F4-C04A-B696-2A0884CBF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kumimoji="1" lang="zh-TW" altLang="en-US" sz="1900" b="1" dirty="0"/>
              <a:t>影像預處理（</a:t>
            </a:r>
            <a:r>
              <a:rPr kumimoji="1" lang="en-US" altLang="zh-TW" sz="1900" b="1" dirty="0"/>
              <a:t>Image Pre-processing</a:t>
            </a:r>
            <a:r>
              <a:rPr kumimoji="1" lang="zh-TW" altLang="en-US" sz="1900" b="1" dirty="0"/>
              <a:t>）</a:t>
            </a:r>
            <a:r>
              <a:rPr kumimoji="1" lang="zh-TW" altLang="en-US" sz="1900" dirty="0"/>
              <a:t>：影像格式轉換（灰階、影像通道順序調換）、影像尺寸縮放、</a:t>
            </a:r>
            <a:endParaRPr kumimoji="1" lang="en-US" altLang="zh-TW" sz="1900" dirty="0"/>
          </a:p>
          <a:p>
            <a:pPr>
              <a:lnSpc>
                <a:spcPct val="160000"/>
              </a:lnSpc>
            </a:pPr>
            <a:r>
              <a:rPr kumimoji="1" lang="zh-TW" altLang="en-US" sz="1900" b="1" dirty="0"/>
              <a:t>人臉偵測</a:t>
            </a:r>
            <a:r>
              <a:rPr kumimoji="1" lang="en-US" altLang="zh-TW" sz="1900" b="1" dirty="0"/>
              <a:t>(</a:t>
            </a:r>
            <a:r>
              <a:rPr kumimoji="1" lang="en" altLang="zh-TW" sz="1900" b="1" dirty="0"/>
              <a:t>Face Detection)</a:t>
            </a:r>
            <a:r>
              <a:rPr kumimoji="1" lang="zh-TW" altLang="en" sz="1900" dirty="0"/>
              <a:t>：</a:t>
            </a:r>
            <a:r>
              <a:rPr kumimoji="1" lang="zh-TW" altLang="en-US" sz="1900" dirty="0"/>
              <a:t>偵測出圖像中的</a:t>
            </a:r>
            <a:r>
              <a:rPr kumimoji="1" lang="zh-TW" altLang="en-US" sz="1900" b="1" dirty="0"/>
              <a:t>人臉位置。</a:t>
            </a:r>
          </a:p>
          <a:p>
            <a:pPr>
              <a:lnSpc>
                <a:spcPct val="160000"/>
              </a:lnSpc>
            </a:pPr>
            <a:r>
              <a:rPr kumimoji="1" lang="zh-TW" altLang="en-US" sz="1900" b="1" dirty="0"/>
              <a:t>人臉特徵點偵測</a:t>
            </a:r>
            <a:r>
              <a:rPr kumimoji="1" lang="en-US" altLang="zh-TW" sz="1900" b="1" dirty="0"/>
              <a:t>(</a:t>
            </a:r>
            <a:r>
              <a:rPr kumimoji="1" lang="en" altLang="zh-TW" sz="1900" b="1" dirty="0"/>
              <a:t>Face Landmark Detection)</a:t>
            </a:r>
            <a:r>
              <a:rPr kumimoji="1" lang="zh-TW" altLang="en" sz="1900" dirty="0"/>
              <a:t>：</a:t>
            </a:r>
            <a:r>
              <a:rPr kumimoji="1" lang="zh-TW" altLang="en-US" sz="1900" dirty="0"/>
              <a:t>偵測出</a:t>
            </a:r>
            <a:r>
              <a:rPr kumimoji="1" lang="zh-TW" altLang="en-US" sz="1900" b="1" dirty="0"/>
              <a:t>人臉五官特徵的位置</a:t>
            </a:r>
            <a:r>
              <a:rPr kumimoji="1" lang="zh-TW" altLang="en-US" sz="1900" dirty="0"/>
              <a:t>。</a:t>
            </a:r>
          </a:p>
          <a:p>
            <a:pPr>
              <a:lnSpc>
                <a:spcPct val="160000"/>
              </a:lnSpc>
            </a:pPr>
            <a:r>
              <a:rPr kumimoji="1" lang="zh-TW" altLang="en-US" sz="1900" b="1" dirty="0"/>
              <a:t>人臉對齊</a:t>
            </a:r>
            <a:r>
              <a:rPr kumimoji="1" lang="en-US" altLang="zh-TW" sz="1900" b="1" dirty="0"/>
              <a:t>(</a:t>
            </a:r>
            <a:r>
              <a:rPr kumimoji="1" lang="en" altLang="zh-TW" sz="1900" b="1" dirty="0"/>
              <a:t>Face Alignment)</a:t>
            </a:r>
            <a:r>
              <a:rPr kumimoji="1" lang="zh-TW" altLang="en" sz="1900" dirty="0"/>
              <a:t>：</a:t>
            </a:r>
            <a:r>
              <a:rPr kumimoji="1" lang="zh-TW" altLang="en-US" sz="1900" dirty="0"/>
              <a:t>將人臉圖像中的兩眼透過旋轉圖像使</a:t>
            </a:r>
            <a:r>
              <a:rPr kumimoji="1" lang="zh-TW" altLang="en-US" sz="1900" b="1" dirty="0"/>
              <a:t>兩眼呈現水平</a:t>
            </a:r>
            <a:r>
              <a:rPr kumimoji="1" lang="zh-TW" altLang="en-US" sz="1900" dirty="0"/>
              <a:t>，並且將</a:t>
            </a:r>
            <a:r>
              <a:rPr kumimoji="1" lang="zh-TW" altLang="en-US" sz="1900" b="1" dirty="0"/>
              <a:t>人臉置於圖像的中間</a:t>
            </a:r>
            <a:r>
              <a:rPr kumimoji="1" lang="zh-TW" altLang="en-US" sz="1900" dirty="0"/>
              <a:t>。</a:t>
            </a:r>
          </a:p>
          <a:p>
            <a:pPr>
              <a:lnSpc>
                <a:spcPct val="160000"/>
              </a:lnSpc>
            </a:pPr>
            <a:r>
              <a:rPr kumimoji="1" lang="zh-TW" altLang="en-US" sz="1900" b="1" dirty="0"/>
              <a:t>人臉辨識</a:t>
            </a:r>
            <a:r>
              <a:rPr kumimoji="1" lang="en-US" altLang="zh-TW" sz="1900" b="1" dirty="0"/>
              <a:t>(</a:t>
            </a:r>
            <a:r>
              <a:rPr kumimoji="1" lang="en" altLang="zh-TW" sz="1900" b="1" dirty="0"/>
              <a:t>Face Recognition)</a:t>
            </a:r>
            <a:r>
              <a:rPr kumimoji="1" lang="en" altLang="zh-TW" sz="1900" dirty="0"/>
              <a:t> </a:t>
            </a:r>
            <a:r>
              <a:rPr kumimoji="1" lang="zh-TW" altLang="en" sz="1900" dirty="0"/>
              <a:t>：</a:t>
            </a:r>
            <a:r>
              <a:rPr kumimoji="1" lang="zh-TW" altLang="en-US" sz="1900" dirty="0"/>
              <a:t>辨識出輸入的</a:t>
            </a:r>
            <a:r>
              <a:rPr kumimoji="1" lang="zh-TW" altLang="en-US" sz="1900" b="1" dirty="0"/>
              <a:t>人臉圖像之對應身份的演算法</a:t>
            </a:r>
            <a:r>
              <a:rPr kumimoji="1" lang="zh-TW" altLang="en-US" sz="1900" dirty="0"/>
              <a:t>，為</a:t>
            </a:r>
            <a:r>
              <a:rPr kumimoji="1" lang="en-US" altLang="zh-TW" sz="1900" dirty="0"/>
              <a:t>1:</a:t>
            </a:r>
            <a:r>
              <a:rPr kumimoji="1" lang="en" altLang="zh-TW" sz="1900" dirty="0"/>
              <a:t>N</a:t>
            </a:r>
            <a:r>
              <a:rPr kumimoji="1" lang="zh-TW" altLang="en-US" sz="1900" dirty="0"/>
              <a:t>的辨識方式。</a:t>
            </a:r>
          </a:p>
          <a:p>
            <a:pPr>
              <a:lnSpc>
                <a:spcPct val="160000"/>
              </a:lnSpc>
            </a:pPr>
            <a:r>
              <a:rPr lang="zh-TW" altLang="zh-TW" sz="1900" b="1" dirty="0"/>
              <a:t>超參數</a:t>
            </a:r>
            <a:r>
              <a:rPr lang="en-US" altLang="zh-TW" sz="1900" b="1" dirty="0"/>
              <a:t>(Hyperparameter)</a:t>
            </a:r>
            <a:r>
              <a:rPr lang="zh-TW" altLang="zh-TW" sz="1900" dirty="0"/>
              <a:t>：深度神經網路模型的相關參數，例如：卷積層</a:t>
            </a:r>
            <a:r>
              <a:rPr lang="en-US" altLang="zh-TW" sz="1900" dirty="0"/>
              <a:t>(Convolution Layer)</a:t>
            </a:r>
            <a:r>
              <a:rPr lang="zh-TW" altLang="zh-TW" sz="1900" dirty="0"/>
              <a:t>的</a:t>
            </a:r>
            <a:r>
              <a:rPr lang="zh-TW" altLang="zh-TW" sz="1900" b="1" dirty="0"/>
              <a:t>過濾器</a:t>
            </a:r>
            <a:r>
              <a:rPr lang="en-US" altLang="zh-TW" sz="1900" b="1" dirty="0"/>
              <a:t>(Filter)</a:t>
            </a:r>
            <a:r>
              <a:rPr lang="zh-TW" altLang="zh-TW" sz="1900" b="1" dirty="0"/>
              <a:t>數量</a:t>
            </a:r>
            <a:r>
              <a:rPr lang="zh-TW" altLang="zh-TW" sz="1900" dirty="0"/>
              <a:t>、</a:t>
            </a:r>
            <a:r>
              <a:rPr lang="zh-TW" altLang="zh-TW" sz="1900" b="1" dirty="0"/>
              <a:t>過濾器大小</a:t>
            </a:r>
            <a:r>
              <a:rPr lang="zh-TW" altLang="zh-TW" sz="1900" dirty="0"/>
              <a:t>、</a:t>
            </a:r>
            <a:r>
              <a:rPr lang="zh-TW" altLang="zh-TW" sz="1900" b="1" dirty="0"/>
              <a:t>模型深度</a:t>
            </a:r>
            <a:r>
              <a:rPr lang="en-US" altLang="zh-TW" sz="1900" b="1" dirty="0"/>
              <a:t>(</a:t>
            </a:r>
            <a:r>
              <a:rPr lang="zh-TW" altLang="zh-TW" sz="1900" b="1" dirty="0"/>
              <a:t>層數</a:t>
            </a:r>
            <a:r>
              <a:rPr lang="en-US" altLang="zh-TW" sz="1900" b="1" dirty="0"/>
              <a:t>)</a:t>
            </a:r>
            <a:r>
              <a:rPr lang="zh-TW" altLang="zh-TW" sz="1900" dirty="0"/>
              <a:t>、</a:t>
            </a:r>
            <a:r>
              <a:rPr lang="zh-TW" altLang="zh-TW" sz="1900" b="1" dirty="0"/>
              <a:t>模型寬度</a:t>
            </a:r>
            <a:r>
              <a:rPr lang="en-US" altLang="zh-TW" sz="1900" b="1" dirty="0"/>
              <a:t>(</a:t>
            </a:r>
            <a:r>
              <a:rPr lang="zh-TW" altLang="zh-TW" sz="1900" b="1" dirty="0"/>
              <a:t>神經元數量</a:t>
            </a:r>
            <a:r>
              <a:rPr lang="en-US" altLang="zh-TW" sz="1900" b="1" dirty="0"/>
              <a:t>)</a:t>
            </a:r>
            <a:r>
              <a:rPr lang="zh-TW" altLang="zh-TW" sz="1900" dirty="0"/>
              <a:t>、</a:t>
            </a:r>
            <a:r>
              <a:rPr lang="zh-TW" altLang="zh-TW" sz="1900" b="1" dirty="0"/>
              <a:t>損失函數</a:t>
            </a:r>
            <a:r>
              <a:rPr lang="en-US" altLang="zh-TW" sz="1900" b="1" dirty="0"/>
              <a:t>(Loss Function)</a:t>
            </a:r>
            <a:r>
              <a:rPr lang="zh-TW" altLang="zh-TW" sz="1900" dirty="0"/>
              <a:t>和</a:t>
            </a:r>
            <a:r>
              <a:rPr lang="zh-TW" altLang="zh-TW" sz="1900" b="1" dirty="0"/>
              <a:t>優化器</a:t>
            </a:r>
            <a:r>
              <a:rPr lang="en-US" altLang="zh-TW" sz="1900" b="1" dirty="0"/>
              <a:t>(Optimizer)</a:t>
            </a:r>
            <a:r>
              <a:rPr lang="zh-TW" altLang="zh-TW" sz="1900" dirty="0"/>
              <a:t>的方法與</a:t>
            </a:r>
            <a:r>
              <a:rPr lang="zh-TW" altLang="zh-TW" sz="1900" b="1" dirty="0"/>
              <a:t>學習率</a:t>
            </a:r>
            <a:r>
              <a:rPr lang="zh-TW" altLang="zh-TW" sz="1900" dirty="0"/>
              <a:t>等關於模型的相關參數。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C5CC60-487F-994A-A84A-21248A42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04DC7A-B270-A44E-A68D-D9BB8AA7FBCE}" type="datetime1">
              <a:rPr lang="zh-TW" altLang="en-US" smtClean="0"/>
              <a:pPr>
                <a:spcAft>
                  <a:spcPts val="600"/>
                </a:spcAft>
              </a:pPr>
              <a:t>2021/11/23</a:t>
            </a:fld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3D3580-9835-6F42-8978-D44805AC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2058EDE3-AFBD-0444-890D-381D300E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人臉辨識流程</a:t>
            </a:r>
          </a:p>
        </p:txBody>
      </p:sp>
      <p:graphicFrame>
        <p:nvGraphicFramePr>
          <p:cNvPr id="13" name="內容版面配置區 12">
            <a:extLst>
              <a:ext uri="{FF2B5EF4-FFF2-40B4-BE49-F238E27FC236}">
                <a16:creationId xmlns:a16="http://schemas.microsoft.com/office/drawing/2014/main" id="{72C5B503-C616-F64D-A840-E29C6D8642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572741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CA75F6-FB5C-8345-A211-A666BFD1384B}" type="datetime1">
              <a:rPr lang="en-US" altLang="zh-TW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11/23/21</a:t>
            </a:fld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599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80E77DAF-2FFB-8B46-80EF-9E239E9F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sz="5900" spc="-100" dirty="0">
                <a:solidFill>
                  <a:schemeClr val="accent1"/>
                </a:solidFill>
              </a:rPr>
              <a:t>LBPCNN</a:t>
            </a:r>
            <a:r>
              <a:rPr lang="zh-TW" altLang="en-US" sz="5900" spc="-100" dirty="0">
                <a:solidFill>
                  <a:schemeClr val="accent1"/>
                </a:solidFill>
              </a:rPr>
              <a:t>演算法由來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9C0C50-516B-9544-A090-077BBEE75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239D90D-536C-6C48-84E4-F2CE96794335}" type="datetime1">
              <a:rPr lang="en-US" altLang="zh-TW" smtClean="0"/>
              <a:pPr>
                <a:spcAft>
                  <a:spcPts val="600"/>
                </a:spcAft>
              </a:pPr>
              <a:t>11/23/21</a:t>
            </a:fld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DCACBD-D959-C74F-A787-5D08ACAA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72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2C9171D-C60A-5F41-831F-A0CDAC79C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Extended</a:t>
            </a:r>
            <a:br>
              <a:rPr lang="en-US" altLang="zh-TW" dirty="0"/>
            </a:br>
            <a:r>
              <a:rPr lang="en-US" altLang="zh-TW" dirty="0"/>
              <a:t>Yale B</a:t>
            </a:r>
            <a:r>
              <a:rPr lang="zh-TW" altLang="en-US" dirty="0"/>
              <a:t>資料集</a:t>
            </a:r>
          </a:p>
        </p:txBody>
      </p:sp>
      <p:pic>
        <p:nvPicPr>
          <p:cNvPr id="9" name="內容版面配置區 8" descr="一張含有 黑色, 白色, 擺姿勢, 人群 的圖片&#10;&#10;自動產生的描述">
            <a:extLst>
              <a:ext uri="{FF2B5EF4-FFF2-40B4-BE49-F238E27FC236}">
                <a16:creationId xmlns:a16="http://schemas.microsoft.com/office/drawing/2014/main" id="{F510A1BC-5D12-FA45-B071-EC5FEA181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0674" y="622697"/>
            <a:ext cx="5603461" cy="56034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8C99CC8-8780-B54D-9427-357260B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75F6-FB5C-8345-A211-A666BFD1384B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D0E4F4-3165-0A42-9043-042AC975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89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Extended</a:t>
            </a:r>
            <a:br>
              <a:rPr lang="en-US" altLang="zh-TW" dirty="0"/>
            </a:br>
            <a:r>
              <a:rPr lang="en-US" altLang="zh-TW" dirty="0"/>
              <a:t>Yale B</a:t>
            </a:r>
            <a:r>
              <a:rPr lang="zh-TW" altLang="en-US" dirty="0"/>
              <a:t>資料集裡</a:t>
            </a:r>
            <a:r>
              <a:rPr lang="en-US" altLang="zh-TW" dirty="0"/>
              <a:t>YaleB01</a:t>
            </a:r>
            <a:r>
              <a:rPr lang="zh-TW" altLang="en-US" dirty="0"/>
              <a:t>人物的</a:t>
            </a:r>
            <a:r>
              <a:rPr lang="en-US" altLang="zh-TW" dirty="0"/>
              <a:t>13</a:t>
            </a:r>
            <a:r>
              <a:rPr lang="zh-TW" altLang="en-US" dirty="0"/>
              <a:t>張圖片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b="1" dirty="0">
                <a:solidFill>
                  <a:srgbClr val="FFFF00"/>
                </a:solidFill>
              </a:rPr>
              <a:t>方位角</a:t>
            </a:r>
            <a:r>
              <a:rPr lang="en-US" altLang="zh-TW" b="1" dirty="0">
                <a:solidFill>
                  <a:srgbClr val="FFFF00"/>
                </a:solidFill>
              </a:rPr>
              <a:t>+120°</a:t>
            </a:r>
            <a:r>
              <a:rPr lang="zh-TW" altLang="en-US" dirty="0"/>
              <a:t>到</a:t>
            </a:r>
            <a:r>
              <a:rPr lang="en-US" altLang="zh-TW" b="1" dirty="0">
                <a:solidFill>
                  <a:srgbClr val="FFFF00"/>
                </a:solidFill>
              </a:rPr>
              <a:t>-120°</a:t>
            </a:r>
            <a:r>
              <a:rPr lang="zh-TW" altLang="en-US" dirty="0"/>
              <a:t>，</a:t>
            </a:r>
            <a:r>
              <a:rPr lang="zh-TW" altLang="en-US" b="1" dirty="0">
                <a:solidFill>
                  <a:srgbClr val="FFFF00"/>
                </a:solidFill>
              </a:rPr>
              <a:t>水平角</a:t>
            </a:r>
            <a:r>
              <a:rPr lang="zh-TW" altLang="en-US" dirty="0"/>
              <a:t>為</a:t>
            </a:r>
            <a:r>
              <a:rPr lang="en-US" altLang="zh-TW" b="1" dirty="0">
                <a:solidFill>
                  <a:srgbClr val="FFFF00"/>
                </a:solidFill>
              </a:rPr>
              <a:t>0°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DC7A-B270-A44E-A68D-D9BB8AA7FBCE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04" y="1489222"/>
            <a:ext cx="6715331" cy="38704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4778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11" y="1060509"/>
            <a:ext cx="6492253" cy="47274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FFFF00"/>
                </a:solidFill>
              </a:rPr>
              <a:t>OpenFace</a:t>
            </a:r>
            <a:r>
              <a:rPr lang="zh-TW" altLang="en-US" dirty="0"/>
              <a:t>與</a:t>
            </a:r>
            <a:r>
              <a:rPr lang="en-US" altLang="zh-TW" b="1" dirty="0">
                <a:solidFill>
                  <a:srgbClr val="FFFF00"/>
                </a:solidFill>
              </a:rPr>
              <a:t>LBPH</a:t>
            </a:r>
            <a:r>
              <a:rPr lang="zh-TW" altLang="en-US" dirty="0"/>
              <a:t>人臉辨識演算法，在</a:t>
            </a:r>
            <a:r>
              <a:rPr lang="zh-TW" altLang="en-US" b="1" dirty="0">
                <a:solidFill>
                  <a:srgbClr val="FFFF00"/>
                </a:solidFill>
              </a:rPr>
              <a:t>光照變化</a:t>
            </a:r>
            <a:r>
              <a:rPr lang="zh-TW" altLang="en-US" dirty="0"/>
              <a:t>下</a:t>
            </a:r>
            <a:r>
              <a:rPr lang="zh-TW" altLang="en-US" b="1" dirty="0">
                <a:solidFill>
                  <a:srgbClr val="FFFF00"/>
                </a:solidFill>
              </a:rPr>
              <a:t>準確率</a:t>
            </a:r>
            <a:r>
              <a:rPr lang="zh-TW" altLang="en-US" dirty="0"/>
              <a:t>的比較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DC7A-B270-A44E-A68D-D9BB8AA7FBCE}" type="datetime1">
              <a:rPr lang="zh-TW" altLang="en-US" smtClean="0"/>
              <a:t>2021/11/23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5B82F8-BE4B-AC48-B11E-4EA6E6E419C5}"/>
              </a:ext>
            </a:extLst>
          </p:cNvPr>
          <p:cNvSpPr/>
          <p:nvPr/>
        </p:nvSpPr>
        <p:spPr>
          <a:xfrm>
            <a:off x="6612834" y="1457739"/>
            <a:ext cx="2292627" cy="372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655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4656</TotalTime>
  <Words>590</Words>
  <Application>Microsoft Macintosh PowerPoint</Application>
  <PresentationFormat>寬螢幕</PresentationFormat>
  <Paragraphs>120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微軟正黑體</vt:lpstr>
      <vt:lpstr>Calibri</vt:lpstr>
      <vt:lpstr>Corbel</vt:lpstr>
      <vt:lpstr>Wingdings 2</vt:lpstr>
      <vt:lpstr>框架</vt:lpstr>
      <vt:lpstr>利用人工智慧實現高準確率人臉辨識及系統實作</vt:lpstr>
      <vt:lpstr>目錄</vt:lpstr>
      <vt:lpstr>認識人臉辨識</vt:lpstr>
      <vt:lpstr>專有名詞認識</vt:lpstr>
      <vt:lpstr>人臉辨識流程</vt:lpstr>
      <vt:lpstr>LBPCNN演算法由來</vt:lpstr>
      <vt:lpstr>The Extended Yale B資料集</vt:lpstr>
      <vt:lpstr>The Extended Yale B資料集裡YaleB01人物的13張圖片  方位角+120°到-120°，水平角為0°</vt:lpstr>
      <vt:lpstr>OpenFace與LBPH人臉辨識演算法，在光照變化下準確率的比較</vt:lpstr>
      <vt:lpstr>LBPH(Local Binary Patterns Histogram, 局部二值模式直方圖) 演算法</vt:lpstr>
      <vt:lpstr>LBP（Local Binary Patterns, 局部二值模式）演算法</vt:lpstr>
      <vt:lpstr>LBPCNN演算法設計與原理</vt:lpstr>
      <vt:lpstr>LBPCNN 人臉辨識演算法</vt:lpstr>
      <vt:lpstr>LBPCNN模型架構</vt:lpstr>
      <vt:lpstr>LBPCNN人臉辨識 演算法實作</vt:lpstr>
      <vt:lpstr>LBPCNN實作流程</vt:lpstr>
      <vt:lpstr>Python套件說明</vt:lpstr>
      <vt:lpstr>Python套件</vt:lpstr>
      <vt:lpstr>Google Colaboratory 實作</vt:lpstr>
      <vt:lpstr>PowerPoint 簡報</vt:lpstr>
      <vt:lpstr>new_face 套件</vt:lpstr>
      <vt:lpstr>謝謝聆聽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LBPCNN人臉辨識</dc:title>
  <dc:creator>岳駿 沈</dc:creator>
  <cp:lastModifiedBy>岳駿 沈</cp:lastModifiedBy>
  <cp:revision>38</cp:revision>
  <dcterms:created xsi:type="dcterms:W3CDTF">2021-11-05T07:35:35Z</dcterms:created>
  <dcterms:modified xsi:type="dcterms:W3CDTF">2021-11-23T07:02:31Z</dcterms:modified>
</cp:coreProperties>
</file>